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73" r:id="rId4"/>
    <p:sldId id="270" r:id="rId5"/>
    <p:sldId id="295" r:id="rId6"/>
    <p:sldId id="274" r:id="rId7"/>
    <p:sldId id="308" r:id="rId8"/>
    <p:sldId id="309" r:id="rId9"/>
    <p:sldId id="312" r:id="rId10"/>
    <p:sldId id="261" r:id="rId11"/>
    <p:sldId id="278" r:id="rId12"/>
    <p:sldId id="296" r:id="rId13"/>
    <p:sldId id="300" r:id="rId14"/>
    <p:sldId id="319" r:id="rId15"/>
    <p:sldId id="301" r:id="rId16"/>
    <p:sldId id="297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313" r:id="rId25"/>
    <p:sldId id="277" r:id="rId26"/>
    <p:sldId id="303" r:id="rId27"/>
    <p:sldId id="293" r:id="rId28"/>
    <p:sldId id="307" r:id="rId29"/>
    <p:sldId id="304" r:id="rId30"/>
    <p:sldId id="305" r:id="rId31"/>
    <p:sldId id="289" r:id="rId32"/>
    <p:sldId id="290" r:id="rId33"/>
    <p:sldId id="291" r:id="rId34"/>
    <p:sldId id="292" r:id="rId35"/>
    <p:sldId id="306" r:id="rId36"/>
    <p:sldId id="288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6D6"/>
    <a:srgbClr val="241B81"/>
    <a:srgbClr val="00941F"/>
    <a:srgbClr val="008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4" autoAdjust="0"/>
    <p:restoredTop sz="94660"/>
  </p:normalViewPr>
  <p:slideViewPr>
    <p:cSldViewPr snapToGrid="0">
      <p:cViewPr varScale="1">
        <p:scale>
          <a:sx n="84" d="100"/>
          <a:sy n="84" d="100"/>
        </p:scale>
        <p:origin x="35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F34E16-C244-4EFA-8FB3-6684CD83F9E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C55AC26-2B09-49CE-9007-F260D62F164B}">
      <dgm:prSet phldrT="[Текст]" custT="1"/>
      <dgm:spPr>
        <a:solidFill>
          <a:srgbClr val="008CFE"/>
        </a:solidFill>
      </dgm:spPr>
      <dgm:t>
        <a:bodyPr/>
        <a:lstStyle/>
        <a:p>
          <a:r>
            <a:rPr kumimoji="0" lang="ru-RU" sz="1400" b="1" i="0" u="none" strike="noStrike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Мониторинг реализации проектов ППМИ 2016-2020 гг.</a:t>
          </a:r>
          <a:endParaRPr lang="ru-RU" sz="1400" b="1" dirty="0">
            <a:solidFill>
              <a:schemeClr val="bg1"/>
            </a:solidFill>
          </a:endParaRPr>
        </a:p>
      </dgm:t>
    </dgm:pt>
    <dgm:pt modelId="{F669E8A9-214E-407B-9066-F640AB3DE379}" type="parTrans" cxnId="{191058A4-E2FE-4934-A2F4-C4C38F91A64D}">
      <dgm:prSet/>
      <dgm:spPr/>
      <dgm:t>
        <a:bodyPr/>
        <a:lstStyle/>
        <a:p>
          <a:endParaRPr lang="ru-RU"/>
        </a:p>
      </dgm:t>
    </dgm:pt>
    <dgm:pt modelId="{451BEFFC-3017-48A1-AE4B-FCD24F982472}" type="sibTrans" cxnId="{191058A4-E2FE-4934-A2F4-C4C38F91A64D}">
      <dgm:prSet/>
      <dgm:spPr/>
      <dgm:t>
        <a:bodyPr/>
        <a:lstStyle/>
        <a:p>
          <a:endParaRPr lang="ru-RU"/>
        </a:p>
      </dgm:t>
    </dgm:pt>
    <dgm:pt modelId="{3247020B-F68D-4A51-BC72-68B34457DA93}" type="pres">
      <dgm:prSet presAssocID="{D2F34E16-C244-4EFA-8FB3-6684CD83F9EE}" presName="Name0" presStyleCnt="0">
        <dgm:presLayoutVars>
          <dgm:dir/>
          <dgm:animLvl val="lvl"/>
          <dgm:resizeHandles val="exact"/>
        </dgm:presLayoutVars>
      </dgm:prSet>
      <dgm:spPr/>
    </dgm:pt>
    <dgm:pt modelId="{1AEB4A92-DC3A-4B3D-8791-B01A40A536DD}" type="pres">
      <dgm:prSet presAssocID="{8C55AC26-2B09-49CE-9007-F260D62F164B}" presName="parTxOnly" presStyleLbl="node1" presStyleIdx="0" presStyleCnt="1" custLinFactY="100000" custLinFactNeighborX="1052" custLinFactNeighborY="1670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66340C-1924-48E5-907D-CC41AC029952}" type="presOf" srcId="{8C55AC26-2B09-49CE-9007-F260D62F164B}" destId="{1AEB4A92-DC3A-4B3D-8791-B01A40A536DD}" srcOrd="0" destOrd="0" presId="urn:microsoft.com/office/officeart/2005/8/layout/chevron1"/>
    <dgm:cxn modelId="{7F487117-12A3-4A28-A539-F4E0CA594F61}" type="presOf" srcId="{D2F34E16-C244-4EFA-8FB3-6684CD83F9EE}" destId="{3247020B-F68D-4A51-BC72-68B34457DA93}" srcOrd="0" destOrd="0" presId="urn:microsoft.com/office/officeart/2005/8/layout/chevron1"/>
    <dgm:cxn modelId="{191058A4-E2FE-4934-A2F4-C4C38F91A64D}" srcId="{D2F34E16-C244-4EFA-8FB3-6684CD83F9EE}" destId="{8C55AC26-2B09-49CE-9007-F260D62F164B}" srcOrd="0" destOrd="0" parTransId="{F669E8A9-214E-407B-9066-F640AB3DE379}" sibTransId="{451BEFFC-3017-48A1-AE4B-FCD24F982472}"/>
    <dgm:cxn modelId="{94A529A8-BD59-48E7-A289-F386690BE506}" type="presParOf" srcId="{3247020B-F68D-4A51-BC72-68B34457DA93}" destId="{1AEB4A92-DC3A-4B3D-8791-B01A40A536D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60C6B0-87A8-43BF-BD20-98123D4804A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1E64BAB5-DD06-44E9-93E2-9D9168B12D19}">
      <dgm:prSet phldrT="[Текст]" custT="1"/>
      <dgm:spPr>
        <a:solidFill>
          <a:srgbClr val="008CFE">
            <a:alpha val="50000"/>
          </a:srgbClr>
        </a:solidFill>
      </dgm:spPr>
      <dgm:t>
        <a:bodyPr/>
        <a:lstStyle/>
        <a:p>
          <a:pPr>
            <a:buNone/>
          </a:pPr>
          <a:r>
            <a: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ВЛАСТИ:</a:t>
          </a:r>
        </a:p>
        <a:p>
          <a:pPr>
            <a:buNone/>
          </a:pP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повышение уровня доверия и обратной связи  между властью, местным бизнесом и жителями;</a:t>
          </a:r>
        </a:p>
        <a:p>
          <a:pPr>
            <a:buNone/>
          </a:pP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повышение среди жителей популярности</a:t>
          </a:r>
        </a:p>
        <a:p>
          <a:pPr>
            <a:buNone/>
          </a:pP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принимаемых </a:t>
          </a:r>
        </a:p>
      </dgm:t>
    </dgm:pt>
    <dgm:pt modelId="{1D10F254-5280-4B04-A3CB-A752F2035163}" type="parTrans" cxnId="{55DE40F3-F56B-4D57-A390-56F8DBC2095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89E46A-AB79-4C80-BDFB-E756343EFD4C}" type="sibTrans" cxnId="{55DE40F3-F56B-4D57-A390-56F8DBC2095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DAA0E8-6B74-4971-AFF6-AA09BAD92845}">
      <dgm:prSet phldrT="[Текст]" custT="1"/>
      <dgm:spPr>
        <a:solidFill>
          <a:srgbClr val="008CFE">
            <a:alpha val="50000"/>
          </a:srgbClr>
        </a:solidFill>
      </dgm:spPr>
      <dgm:t>
        <a:bodyPr/>
        <a:lstStyle/>
        <a:p>
          <a:r>
            <a: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БИЗНЕСА: 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формирование положительного имиджа, бренда;</a:t>
          </a:r>
        </a:p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получение дополнительных конкурентных преимуществ на территории реализации проектов. </a:t>
          </a:r>
        </a:p>
      </dgm:t>
    </dgm:pt>
    <dgm:pt modelId="{0A7CCCE9-90B3-477C-A51A-D15CCA0E7F3E}" type="parTrans" cxnId="{457DF926-991A-4169-9980-F858BFB6119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C01B11-6397-4403-96CB-50CDE0954B5E}" type="sibTrans" cxnId="{457DF926-991A-4169-9980-F858BFB6119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31CBCA-DC94-4E48-8A37-24A437967859}">
      <dgm:prSet phldrT="[Текст]" custT="1"/>
      <dgm:spPr>
        <a:solidFill>
          <a:srgbClr val="008CFE">
            <a:alpha val="50000"/>
          </a:srgbClr>
        </a:solidFill>
      </dgm:spPr>
      <dgm:t>
        <a:bodyPr/>
        <a:lstStyle/>
        <a:p>
          <a:pPr>
            <a:spcAft>
              <a:spcPct val="35000"/>
            </a:spcAft>
          </a:pPr>
          <a:r>
            <a: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ГРАЖДАН: 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spcAft>
              <a:spcPct val="35000"/>
            </a:spcAft>
          </a:pP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реализуются </a:t>
          </a: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проекты выбираемые непосредственно жителями; </a:t>
          </a:r>
        </a:p>
        <a:p>
          <a:pPr>
            <a:spcAft>
              <a:spcPct val="35000"/>
            </a:spcAft>
          </a:pP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повышается качество жизни населения; </a:t>
          </a:r>
        </a:p>
        <a:p>
          <a:pPr>
            <a:spcAft>
              <a:spcPts val="0"/>
            </a:spcAft>
          </a:pP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открытость и 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прозрачность</a:t>
          </a:r>
        </a:p>
        <a:p>
          <a:pPr>
            <a:spcAft>
              <a:spcPts val="0"/>
            </a:spcAft>
          </a:pP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расходования выделяемых средств. </a:t>
          </a:r>
        </a:p>
      </dgm:t>
    </dgm:pt>
    <dgm:pt modelId="{27A58B8E-1F05-4C19-92F8-0A4EDB13B001}" type="parTrans" cxnId="{57AB42B6-4CC7-4CE1-A12C-EF754E1F54E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30439-790C-4F09-A32D-AFC6BDD4F49A}" type="sibTrans" cxnId="{57AB42B6-4CC7-4CE1-A12C-EF754E1F54E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3A3D42-B36A-4FEE-9541-337E40E45944}" type="pres">
      <dgm:prSet presAssocID="{CF60C6B0-87A8-43BF-BD20-98123D4804AD}" presName="compositeShape" presStyleCnt="0">
        <dgm:presLayoutVars>
          <dgm:chMax val="7"/>
          <dgm:dir/>
          <dgm:resizeHandles val="exact"/>
        </dgm:presLayoutVars>
      </dgm:prSet>
      <dgm:spPr/>
    </dgm:pt>
    <dgm:pt modelId="{A75FD9EF-C298-4D19-9409-528E05F4CCD5}" type="pres">
      <dgm:prSet presAssocID="{1E64BAB5-DD06-44E9-93E2-9D9168B12D19}" presName="circ1" presStyleLbl="vennNode1" presStyleIdx="0" presStyleCnt="3"/>
      <dgm:spPr/>
      <dgm:t>
        <a:bodyPr/>
        <a:lstStyle/>
        <a:p>
          <a:endParaRPr lang="ru-RU"/>
        </a:p>
      </dgm:t>
    </dgm:pt>
    <dgm:pt modelId="{4D63312E-500B-405B-B593-5BB9F96B21CB}" type="pres">
      <dgm:prSet presAssocID="{1E64BAB5-DD06-44E9-93E2-9D9168B12D1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1DEF94-81BC-4B00-81F0-50CDA49E8139}" type="pres">
      <dgm:prSet presAssocID="{74DAA0E8-6B74-4971-AFF6-AA09BAD92845}" presName="circ2" presStyleLbl="vennNode1" presStyleIdx="1" presStyleCnt="3" custLinFactNeighborX="-440" custLinFactNeighborY="898"/>
      <dgm:spPr/>
      <dgm:t>
        <a:bodyPr/>
        <a:lstStyle/>
        <a:p>
          <a:endParaRPr lang="ru-RU"/>
        </a:p>
      </dgm:t>
    </dgm:pt>
    <dgm:pt modelId="{37A4C0DE-398D-4466-99E1-02176F4FCB6D}" type="pres">
      <dgm:prSet presAssocID="{74DAA0E8-6B74-4971-AFF6-AA09BAD9284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BA0A1B-1D71-4E98-9FE2-B1914041FBF3}" type="pres">
      <dgm:prSet presAssocID="{8331CBCA-DC94-4E48-8A37-24A437967859}" presName="circ3" presStyleLbl="vennNode1" presStyleIdx="2" presStyleCnt="3" custScaleX="109417" custScaleY="101309" custLinFactNeighborX="-14102" custLinFactNeighborY="1687"/>
      <dgm:spPr/>
      <dgm:t>
        <a:bodyPr/>
        <a:lstStyle/>
        <a:p>
          <a:endParaRPr lang="ru-RU"/>
        </a:p>
      </dgm:t>
    </dgm:pt>
    <dgm:pt modelId="{27EEE8A7-C274-4363-868F-EF2DD69E16EB}" type="pres">
      <dgm:prSet presAssocID="{8331CBCA-DC94-4E48-8A37-24A43796785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C23195-681D-4AD9-894D-3C831560955A}" type="presOf" srcId="{8331CBCA-DC94-4E48-8A37-24A437967859}" destId="{7EBA0A1B-1D71-4E98-9FE2-B1914041FBF3}" srcOrd="0" destOrd="0" presId="urn:microsoft.com/office/officeart/2005/8/layout/venn1"/>
    <dgm:cxn modelId="{D0764365-28BD-4767-AD6D-D0A0EEEF2951}" type="presOf" srcId="{1E64BAB5-DD06-44E9-93E2-9D9168B12D19}" destId="{A75FD9EF-C298-4D19-9409-528E05F4CCD5}" srcOrd="0" destOrd="0" presId="urn:microsoft.com/office/officeart/2005/8/layout/venn1"/>
    <dgm:cxn modelId="{766698E9-B58D-4688-B7F1-1F7C3961A25B}" type="presOf" srcId="{74DAA0E8-6B74-4971-AFF6-AA09BAD92845}" destId="{37A4C0DE-398D-4466-99E1-02176F4FCB6D}" srcOrd="1" destOrd="0" presId="urn:microsoft.com/office/officeart/2005/8/layout/venn1"/>
    <dgm:cxn modelId="{57AB42B6-4CC7-4CE1-A12C-EF754E1F54EC}" srcId="{CF60C6B0-87A8-43BF-BD20-98123D4804AD}" destId="{8331CBCA-DC94-4E48-8A37-24A437967859}" srcOrd="2" destOrd="0" parTransId="{27A58B8E-1F05-4C19-92F8-0A4EDB13B001}" sibTransId="{35530439-790C-4F09-A32D-AFC6BDD4F49A}"/>
    <dgm:cxn modelId="{8088F389-13CA-4CF3-AF2B-C2ED0D303D27}" type="presOf" srcId="{CF60C6B0-87A8-43BF-BD20-98123D4804AD}" destId="{513A3D42-B36A-4FEE-9541-337E40E45944}" srcOrd="0" destOrd="0" presId="urn:microsoft.com/office/officeart/2005/8/layout/venn1"/>
    <dgm:cxn modelId="{55DE40F3-F56B-4D57-A390-56F8DBC20954}" srcId="{CF60C6B0-87A8-43BF-BD20-98123D4804AD}" destId="{1E64BAB5-DD06-44E9-93E2-9D9168B12D19}" srcOrd="0" destOrd="0" parTransId="{1D10F254-5280-4B04-A3CB-A752F2035163}" sibTransId="{9989E46A-AB79-4C80-BDFB-E756343EFD4C}"/>
    <dgm:cxn modelId="{6D2B33AD-ACB3-4A17-9301-E702C98619B9}" type="presOf" srcId="{74DAA0E8-6B74-4971-AFF6-AA09BAD92845}" destId="{461DEF94-81BC-4B00-81F0-50CDA49E8139}" srcOrd="0" destOrd="0" presId="urn:microsoft.com/office/officeart/2005/8/layout/venn1"/>
    <dgm:cxn modelId="{100B4C92-1978-4789-BAB1-4028E876B460}" type="presOf" srcId="{1E64BAB5-DD06-44E9-93E2-9D9168B12D19}" destId="{4D63312E-500B-405B-B593-5BB9F96B21CB}" srcOrd="1" destOrd="0" presId="urn:microsoft.com/office/officeart/2005/8/layout/venn1"/>
    <dgm:cxn modelId="{D806A557-2CF9-46C0-A29B-BF8A2755149C}" type="presOf" srcId="{8331CBCA-DC94-4E48-8A37-24A437967859}" destId="{27EEE8A7-C274-4363-868F-EF2DD69E16EB}" srcOrd="1" destOrd="0" presId="urn:microsoft.com/office/officeart/2005/8/layout/venn1"/>
    <dgm:cxn modelId="{457DF926-991A-4169-9980-F858BFB61196}" srcId="{CF60C6B0-87A8-43BF-BD20-98123D4804AD}" destId="{74DAA0E8-6B74-4971-AFF6-AA09BAD92845}" srcOrd="1" destOrd="0" parTransId="{0A7CCCE9-90B3-477C-A51A-D15CCA0E7F3E}" sibTransId="{4AC01B11-6397-4403-96CB-50CDE0954B5E}"/>
    <dgm:cxn modelId="{BB0BCD1E-83D0-4BCC-964B-CBEAE2E6C5C5}" type="presParOf" srcId="{513A3D42-B36A-4FEE-9541-337E40E45944}" destId="{A75FD9EF-C298-4D19-9409-528E05F4CCD5}" srcOrd="0" destOrd="0" presId="urn:microsoft.com/office/officeart/2005/8/layout/venn1"/>
    <dgm:cxn modelId="{0E25A8CC-E202-4EA6-87F2-A9C04C36996B}" type="presParOf" srcId="{513A3D42-B36A-4FEE-9541-337E40E45944}" destId="{4D63312E-500B-405B-B593-5BB9F96B21CB}" srcOrd="1" destOrd="0" presId="urn:microsoft.com/office/officeart/2005/8/layout/venn1"/>
    <dgm:cxn modelId="{24269746-5BBC-43EF-A14E-F652ECCEE03D}" type="presParOf" srcId="{513A3D42-B36A-4FEE-9541-337E40E45944}" destId="{461DEF94-81BC-4B00-81F0-50CDA49E8139}" srcOrd="2" destOrd="0" presId="urn:microsoft.com/office/officeart/2005/8/layout/venn1"/>
    <dgm:cxn modelId="{C667BE5C-47EA-4C97-9251-C3DED84AF267}" type="presParOf" srcId="{513A3D42-B36A-4FEE-9541-337E40E45944}" destId="{37A4C0DE-398D-4466-99E1-02176F4FCB6D}" srcOrd="3" destOrd="0" presId="urn:microsoft.com/office/officeart/2005/8/layout/venn1"/>
    <dgm:cxn modelId="{23A71E70-F011-45E3-BA5D-70A162BDA71A}" type="presParOf" srcId="{513A3D42-B36A-4FEE-9541-337E40E45944}" destId="{7EBA0A1B-1D71-4E98-9FE2-B1914041FBF3}" srcOrd="4" destOrd="0" presId="urn:microsoft.com/office/officeart/2005/8/layout/venn1"/>
    <dgm:cxn modelId="{DA06FC1A-6842-45F5-9AB6-676EAE7F2FC1}" type="presParOf" srcId="{513A3D42-B36A-4FEE-9541-337E40E45944}" destId="{27EEE8A7-C274-4363-868F-EF2DD69E16E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EF37A4-B0D2-4A0B-9F0A-D524BAC3ED1E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3A8130-B936-43D7-8C97-41C849DB1D35}">
      <dgm:prSet phldrT="[Текст]" custT="1"/>
      <dgm:spPr>
        <a:solidFill>
          <a:srgbClr val="008CFE"/>
        </a:solidFill>
      </dgm:spPr>
      <dgm:t>
        <a:bodyPr/>
        <a:lstStyle/>
        <a:p>
          <a:pPr>
            <a:buNone/>
          </a:pPr>
          <a:r>
            <a:rPr lang="ru-RU" sz="1800" dirty="0">
              <a:latin typeface="Arial" pitchFamily="34" charset="0"/>
              <a:cs typeface="Arial" pitchFamily="34" charset="0"/>
            </a:rPr>
            <a:t>Проект основывается на проектном предложении, инициированном группой обучающихся 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школы старше </a:t>
          </a:r>
          <a:r>
            <a:rPr lang="ru-RU" sz="1800" dirty="0">
              <a:latin typeface="Arial" pitchFamily="34" charset="0"/>
              <a:cs typeface="Arial" pitchFamily="34" charset="0"/>
            </a:rPr>
            <a:t>14 лет</a:t>
          </a:r>
          <a:endParaRPr lang="ru-RU" sz="1800" dirty="0"/>
        </a:p>
      </dgm:t>
    </dgm:pt>
    <dgm:pt modelId="{6C66839E-AEA3-4D9D-AE80-6C1C235E64F2}" type="parTrans" cxnId="{7C9BF92D-B579-49BB-897F-C01528FD1A49}">
      <dgm:prSet/>
      <dgm:spPr/>
      <dgm:t>
        <a:bodyPr/>
        <a:lstStyle/>
        <a:p>
          <a:endParaRPr lang="ru-RU"/>
        </a:p>
      </dgm:t>
    </dgm:pt>
    <dgm:pt modelId="{FDDE29F6-79A4-4AAF-972D-3F44F1715259}" type="sibTrans" cxnId="{7C9BF92D-B579-49BB-897F-C01528FD1A49}">
      <dgm:prSet/>
      <dgm:spPr/>
      <dgm:t>
        <a:bodyPr/>
        <a:lstStyle/>
        <a:p>
          <a:endParaRPr lang="ru-RU"/>
        </a:p>
      </dgm:t>
    </dgm:pt>
    <dgm:pt modelId="{3DAADCD6-ED7E-4738-AF9B-C23B0DC441A0}">
      <dgm:prSet phldrT="[Текст]" custT="1"/>
      <dgm:spPr>
        <a:solidFill>
          <a:srgbClr val="008CFE"/>
        </a:solidFill>
      </dgm:spPr>
      <dgm:t>
        <a:bodyPr/>
        <a:lstStyle/>
        <a:p>
          <a:pPr>
            <a:buFont typeface="Arial" pitchFamily="34" charset="0"/>
            <a:buNone/>
          </a:pPr>
          <a:r>
            <a:rPr lang="ru-RU" sz="1800" dirty="0" smtClean="0">
              <a:latin typeface="Arial" pitchFamily="34" charset="0"/>
              <a:cs typeface="Arial" pitchFamily="34" charset="0"/>
            </a:rPr>
            <a:t>Одна школа </a:t>
          </a:r>
          <a:r>
            <a:rPr lang="ru-RU" sz="1800" dirty="0">
              <a:latin typeface="Arial" pitchFamily="34" charset="0"/>
              <a:cs typeface="Arial" pitchFamily="34" charset="0"/>
            </a:rPr>
            <a:t>= один проект</a:t>
          </a:r>
          <a:endParaRPr lang="ru-RU" sz="1800" dirty="0"/>
        </a:p>
      </dgm:t>
    </dgm:pt>
    <dgm:pt modelId="{F63E7D8E-B74A-401C-928F-71BA54661960}" type="parTrans" cxnId="{F660C664-D9FE-43D6-A0DF-8AC87A22DC0E}">
      <dgm:prSet/>
      <dgm:spPr/>
      <dgm:t>
        <a:bodyPr/>
        <a:lstStyle/>
        <a:p>
          <a:endParaRPr lang="ru-RU"/>
        </a:p>
      </dgm:t>
    </dgm:pt>
    <dgm:pt modelId="{A2ED3509-E97A-410D-BDF1-A8A9DCB134FB}" type="sibTrans" cxnId="{F660C664-D9FE-43D6-A0DF-8AC87A22DC0E}">
      <dgm:prSet/>
      <dgm:spPr/>
      <dgm:t>
        <a:bodyPr/>
        <a:lstStyle/>
        <a:p>
          <a:endParaRPr lang="ru-RU"/>
        </a:p>
      </dgm:t>
    </dgm:pt>
    <dgm:pt modelId="{612CF729-E2BF-4DDF-BD5C-9225E0AF6006}">
      <dgm:prSet phldrT="[Текст]" custT="1"/>
      <dgm:spPr>
        <a:solidFill>
          <a:srgbClr val="008CFE"/>
        </a:solidFill>
      </dgm:spPr>
      <dgm:t>
        <a:bodyPr/>
        <a:lstStyle/>
        <a:p>
          <a:pPr>
            <a:buFont typeface="Arial" pitchFamily="34" charset="0"/>
            <a:buNone/>
          </a:pPr>
          <a:r>
            <a:rPr lang="ru-RU" sz="1800" dirty="0">
              <a:latin typeface="Arial" pitchFamily="34" charset="0"/>
              <a:cs typeface="Arial" pitchFamily="34" charset="0"/>
            </a:rPr>
            <a:t>Минимальный размер </a:t>
          </a:r>
          <a:r>
            <a:rPr lang="ru-RU" sz="1800" dirty="0" err="1">
              <a:latin typeface="Arial" pitchFamily="34" charset="0"/>
              <a:cs typeface="Arial" pitchFamily="34" charset="0"/>
            </a:rPr>
            <a:t>софинансирования</a:t>
          </a:r>
          <a:r>
            <a:rPr lang="ru-RU" sz="1800" dirty="0">
              <a:latin typeface="Arial" pitchFamily="34" charset="0"/>
              <a:cs typeface="Arial" pitchFamily="34" charset="0"/>
            </a:rPr>
            <a:t> со стороны МО: </a:t>
          </a:r>
        </a:p>
        <a:p>
          <a:pPr>
            <a:buFont typeface="Arial" pitchFamily="34" charset="0"/>
            <a:buNone/>
          </a:pPr>
          <a:r>
            <a:rPr lang="ru-RU" sz="1800" b="1" dirty="0">
              <a:latin typeface="Arial" pitchFamily="34" charset="0"/>
              <a:cs typeface="Arial" pitchFamily="34" charset="0"/>
            </a:rPr>
            <a:t>10% от запрашиваемой 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субсидии</a:t>
          </a: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78BB0C5F-D90E-42B3-9F38-4F6EDEB1787D}" type="parTrans" cxnId="{FD84D825-FF62-4258-92AF-1BF783918C1C}">
      <dgm:prSet/>
      <dgm:spPr/>
      <dgm:t>
        <a:bodyPr/>
        <a:lstStyle/>
        <a:p>
          <a:endParaRPr lang="ru-RU"/>
        </a:p>
      </dgm:t>
    </dgm:pt>
    <dgm:pt modelId="{002143AA-E84E-4133-8C0D-1B0F737197A6}" type="sibTrans" cxnId="{FD84D825-FF62-4258-92AF-1BF783918C1C}">
      <dgm:prSet/>
      <dgm:spPr/>
      <dgm:t>
        <a:bodyPr/>
        <a:lstStyle/>
        <a:p>
          <a:endParaRPr lang="ru-RU"/>
        </a:p>
      </dgm:t>
    </dgm:pt>
    <dgm:pt modelId="{983440E7-5838-4BFA-A599-0D39D2FE9FA3}">
      <dgm:prSet phldrT="[Текст]" custT="1"/>
      <dgm:spPr>
        <a:solidFill>
          <a:srgbClr val="008CFE"/>
        </a:solidFill>
      </dgm:spPr>
      <dgm:t>
        <a:bodyPr/>
        <a:lstStyle/>
        <a:p>
          <a:pPr>
            <a:buNone/>
          </a:pPr>
          <a:r>
            <a:rPr lang="ru-RU" sz="1800" dirty="0">
              <a:latin typeface="Arial" pitchFamily="34" charset="0"/>
              <a:cs typeface="Arial" pitchFamily="34" charset="0"/>
            </a:rPr>
            <a:t>Участие в реализации проекта совета обучающихся, родительского комитета, попечительского совета или иных физических и юридических лиц</a:t>
          </a:r>
          <a:endParaRPr lang="ru-RU" sz="1800" dirty="0"/>
        </a:p>
      </dgm:t>
    </dgm:pt>
    <dgm:pt modelId="{A96020E9-C8B3-4DE8-AB6A-A416370A9126}" type="parTrans" cxnId="{E22C7177-2145-4DB8-AA0C-443CD772C65B}">
      <dgm:prSet/>
      <dgm:spPr/>
      <dgm:t>
        <a:bodyPr/>
        <a:lstStyle/>
        <a:p>
          <a:endParaRPr lang="ru-RU"/>
        </a:p>
      </dgm:t>
    </dgm:pt>
    <dgm:pt modelId="{EBCEC39B-8B42-42B2-B5FE-CF6C95627499}" type="sibTrans" cxnId="{E22C7177-2145-4DB8-AA0C-443CD772C65B}">
      <dgm:prSet/>
      <dgm:spPr/>
      <dgm:t>
        <a:bodyPr/>
        <a:lstStyle/>
        <a:p>
          <a:endParaRPr lang="ru-RU"/>
        </a:p>
      </dgm:t>
    </dgm:pt>
    <dgm:pt modelId="{59729F4F-A2A9-42AC-B469-4C3A61149FA8}" type="pres">
      <dgm:prSet presAssocID="{65EF37A4-B0D2-4A0B-9F0A-D524BAC3ED1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38EFE7-DE1A-40A0-A981-DD8D50CE84EB}" type="pres">
      <dgm:prSet presAssocID="{65EF37A4-B0D2-4A0B-9F0A-D524BAC3ED1E}" presName="diamond" presStyleLbl="bgShp" presStyleIdx="0" presStyleCnt="1" custScaleX="154927" custLinFactNeighborX="686" custLinFactNeighborY="-232"/>
      <dgm:spPr>
        <a:solidFill>
          <a:srgbClr val="1746D6"/>
        </a:solidFill>
        <a:effectLst>
          <a:glow rad="101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2AD635F8-B8CA-42E2-B7DF-B9297AE81CEC}" type="pres">
      <dgm:prSet presAssocID="{65EF37A4-B0D2-4A0B-9F0A-D524BAC3ED1E}" presName="quad1" presStyleLbl="node1" presStyleIdx="0" presStyleCnt="4" custScaleX="151010" custLinFactNeighborX="-28452" custLinFactNeighborY="-87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B793FE-7454-4EAF-9C25-AFF50181296D}" type="pres">
      <dgm:prSet presAssocID="{65EF37A4-B0D2-4A0B-9F0A-D524BAC3ED1E}" presName="quad2" presStyleLbl="node1" presStyleIdx="1" presStyleCnt="4" custScaleX="150812" custLinFactNeighborX="31175" custLinFactNeighborY="-80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C0C2BF-3B3C-45FA-8F28-3FF02C39B537}" type="pres">
      <dgm:prSet presAssocID="{65EF37A4-B0D2-4A0B-9F0A-D524BAC3ED1E}" presName="quad3" presStyleLbl="node1" presStyleIdx="2" presStyleCnt="4" custScaleX="154840" custLinFactNeighborX="-32958" custLinFactNeighborY="-11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1F3E2-8DC1-4F68-B541-E5B661E1BEE7}" type="pres">
      <dgm:prSet presAssocID="{65EF37A4-B0D2-4A0B-9F0A-D524BAC3ED1E}" presName="quad4" presStyleLbl="node1" presStyleIdx="3" presStyleCnt="4" custScaleX="154779" custScaleY="102314" custLinFactNeighborX="31476" custLinFactNeighborY="-5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FCF759-19BC-469A-A004-E8D1B3989564}" type="presOf" srcId="{65EF37A4-B0D2-4A0B-9F0A-D524BAC3ED1E}" destId="{59729F4F-A2A9-42AC-B469-4C3A61149FA8}" srcOrd="0" destOrd="0" presId="urn:microsoft.com/office/officeart/2005/8/layout/matrix3"/>
    <dgm:cxn modelId="{FD84D825-FF62-4258-92AF-1BF783918C1C}" srcId="{65EF37A4-B0D2-4A0B-9F0A-D524BAC3ED1E}" destId="{612CF729-E2BF-4DDF-BD5C-9225E0AF6006}" srcOrd="2" destOrd="0" parTransId="{78BB0C5F-D90E-42B3-9F38-4F6EDEB1787D}" sibTransId="{002143AA-E84E-4133-8C0D-1B0F737197A6}"/>
    <dgm:cxn modelId="{E22C7177-2145-4DB8-AA0C-443CD772C65B}" srcId="{65EF37A4-B0D2-4A0B-9F0A-D524BAC3ED1E}" destId="{983440E7-5838-4BFA-A599-0D39D2FE9FA3}" srcOrd="3" destOrd="0" parTransId="{A96020E9-C8B3-4DE8-AB6A-A416370A9126}" sibTransId="{EBCEC39B-8B42-42B2-B5FE-CF6C95627499}"/>
    <dgm:cxn modelId="{8522BA67-824B-41D2-83DA-2195E4EBE803}" type="presOf" srcId="{612CF729-E2BF-4DDF-BD5C-9225E0AF6006}" destId="{E7C0C2BF-3B3C-45FA-8F28-3FF02C39B537}" srcOrd="0" destOrd="0" presId="urn:microsoft.com/office/officeart/2005/8/layout/matrix3"/>
    <dgm:cxn modelId="{F660C664-D9FE-43D6-A0DF-8AC87A22DC0E}" srcId="{65EF37A4-B0D2-4A0B-9F0A-D524BAC3ED1E}" destId="{3DAADCD6-ED7E-4738-AF9B-C23B0DC441A0}" srcOrd="1" destOrd="0" parTransId="{F63E7D8E-B74A-401C-928F-71BA54661960}" sibTransId="{A2ED3509-E97A-410D-BDF1-A8A9DCB134FB}"/>
    <dgm:cxn modelId="{7C9BF92D-B579-49BB-897F-C01528FD1A49}" srcId="{65EF37A4-B0D2-4A0B-9F0A-D524BAC3ED1E}" destId="{AB3A8130-B936-43D7-8C97-41C849DB1D35}" srcOrd="0" destOrd="0" parTransId="{6C66839E-AEA3-4D9D-AE80-6C1C235E64F2}" sibTransId="{FDDE29F6-79A4-4AAF-972D-3F44F1715259}"/>
    <dgm:cxn modelId="{E4F0198F-6370-4990-ABA1-5523276D12F1}" type="presOf" srcId="{983440E7-5838-4BFA-A599-0D39D2FE9FA3}" destId="{2C71F3E2-8DC1-4F68-B541-E5B661E1BEE7}" srcOrd="0" destOrd="0" presId="urn:microsoft.com/office/officeart/2005/8/layout/matrix3"/>
    <dgm:cxn modelId="{A801A21C-7E60-48FA-8EFD-928209217C4B}" type="presOf" srcId="{3DAADCD6-ED7E-4738-AF9B-C23B0DC441A0}" destId="{8BB793FE-7454-4EAF-9C25-AFF50181296D}" srcOrd="0" destOrd="0" presId="urn:microsoft.com/office/officeart/2005/8/layout/matrix3"/>
    <dgm:cxn modelId="{0F7D25EF-1F8A-497C-A365-BF5848BECAD2}" type="presOf" srcId="{AB3A8130-B936-43D7-8C97-41C849DB1D35}" destId="{2AD635F8-B8CA-42E2-B7DF-B9297AE81CEC}" srcOrd="0" destOrd="0" presId="urn:microsoft.com/office/officeart/2005/8/layout/matrix3"/>
    <dgm:cxn modelId="{022EF32D-8AE1-4C75-96A0-E225654B9BB4}" type="presParOf" srcId="{59729F4F-A2A9-42AC-B469-4C3A61149FA8}" destId="{F638EFE7-DE1A-40A0-A981-DD8D50CE84EB}" srcOrd="0" destOrd="0" presId="urn:microsoft.com/office/officeart/2005/8/layout/matrix3"/>
    <dgm:cxn modelId="{2FB34D1F-2443-4C43-A0A2-83453B6EB807}" type="presParOf" srcId="{59729F4F-A2A9-42AC-B469-4C3A61149FA8}" destId="{2AD635F8-B8CA-42E2-B7DF-B9297AE81CEC}" srcOrd="1" destOrd="0" presId="urn:microsoft.com/office/officeart/2005/8/layout/matrix3"/>
    <dgm:cxn modelId="{661A5CDE-1463-4022-9F63-B6877A721066}" type="presParOf" srcId="{59729F4F-A2A9-42AC-B469-4C3A61149FA8}" destId="{8BB793FE-7454-4EAF-9C25-AFF50181296D}" srcOrd="2" destOrd="0" presId="urn:microsoft.com/office/officeart/2005/8/layout/matrix3"/>
    <dgm:cxn modelId="{119B121A-0076-4A63-8639-C0A9376DB442}" type="presParOf" srcId="{59729F4F-A2A9-42AC-B469-4C3A61149FA8}" destId="{E7C0C2BF-3B3C-45FA-8F28-3FF02C39B537}" srcOrd="3" destOrd="0" presId="urn:microsoft.com/office/officeart/2005/8/layout/matrix3"/>
    <dgm:cxn modelId="{57132CDD-E9E8-49F5-A9A7-4348A7BB8092}" type="presParOf" srcId="{59729F4F-A2A9-42AC-B469-4C3A61149FA8}" destId="{2C71F3E2-8DC1-4F68-B541-E5B661E1BEE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A7C71E-8115-4876-A2A7-3F44FB339DBB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0AAEBE-7749-4FF3-A3F4-116607BDC670}">
      <dgm:prSet phldrT="[Текст]" custT="1"/>
      <dgm:spPr>
        <a:solidFill>
          <a:srgbClr val="1746D6"/>
        </a:solidFill>
      </dgm:spPr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Субсидия </a:t>
          </a:r>
        </a:p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500 </a:t>
          </a:r>
          <a:r>
            <a:rPr lang="ru-RU" sz="1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8E026BBB-252A-40D9-964B-750F7498E801}" type="parTrans" cxnId="{B269FBD9-6AD7-4601-A444-C55AF19776F8}">
      <dgm:prSet/>
      <dgm:spPr/>
      <dgm:t>
        <a:bodyPr/>
        <a:lstStyle/>
        <a:p>
          <a:endParaRPr lang="ru-RU"/>
        </a:p>
      </dgm:t>
    </dgm:pt>
    <dgm:pt modelId="{AD2B5DB9-130C-4B4F-AFD3-05F7EA7BA7C8}" type="sibTrans" cxnId="{B269FBD9-6AD7-4601-A444-C55AF19776F8}">
      <dgm:prSet/>
      <dgm:spPr>
        <a:solidFill>
          <a:srgbClr val="1746D6"/>
        </a:solidFill>
      </dgm:spPr>
      <dgm:t>
        <a:bodyPr/>
        <a:lstStyle/>
        <a:p>
          <a:endParaRPr lang="ru-RU"/>
        </a:p>
      </dgm:t>
    </dgm:pt>
    <dgm:pt modelId="{9EE80D1B-555C-4CED-9B81-839F4355CD12}">
      <dgm:prSet phldrT="[Текст]" custT="1"/>
      <dgm:spPr>
        <a:solidFill>
          <a:srgbClr val="1746D6"/>
        </a:solidFill>
      </dgm:spPr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Вклад МО </a:t>
          </a: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50 </a:t>
          </a:r>
          <a:r>
            <a:rPr lang="ru-RU" sz="1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endParaRPr lang="ru-RU" sz="16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(10% от субсидии)</a:t>
          </a:r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141C0D-E2A5-4B25-8E02-8C38BBB448B5}" type="parTrans" cxnId="{7C71A98B-D078-4547-8E2A-153E1932374E}">
      <dgm:prSet/>
      <dgm:spPr/>
      <dgm:t>
        <a:bodyPr/>
        <a:lstStyle/>
        <a:p>
          <a:endParaRPr lang="ru-RU"/>
        </a:p>
      </dgm:t>
    </dgm:pt>
    <dgm:pt modelId="{37D6A7C6-F50D-4CBA-BD11-22130F469726}" type="sibTrans" cxnId="{7C71A98B-D078-4547-8E2A-153E1932374E}">
      <dgm:prSet/>
      <dgm:spPr>
        <a:solidFill>
          <a:srgbClr val="1746D6"/>
        </a:solidFill>
      </dgm:spPr>
      <dgm:t>
        <a:bodyPr/>
        <a:lstStyle/>
        <a:p>
          <a:endParaRPr lang="ru-RU">
            <a:solidFill>
              <a:srgbClr val="1746D6"/>
            </a:solidFill>
          </a:endParaRPr>
        </a:p>
      </dgm:t>
    </dgm:pt>
    <dgm:pt modelId="{EF1DE559-2489-433C-AF7F-E18B43D2FDCF}">
      <dgm:prSet phldrT="[Текст]" custT="1"/>
      <dgm:spPr>
        <a:solidFill>
          <a:srgbClr val="1746D6"/>
        </a:solidFill>
      </dgm:spPr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Вклад физ. и </a:t>
          </a:r>
          <a:r>
            <a:rPr lang="ru-RU" sz="1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юрид</a:t>
          </a: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. лиц</a:t>
          </a:r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2400" b="1" baseline="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1DCBFB-F461-4921-888B-542343DA8FD5}" type="parTrans" cxnId="{2E008699-A93D-49E8-94F1-71319E84040A}">
      <dgm:prSet/>
      <dgm:spPr/>
      <dgm:t>
        <a:bodyPr/>
        <a:lstStyle/>
        <a:p>
          <a:endParaRPr lang="ru-RU"/>
        </a:p>
      </dgm:t>
    </dgm:pt>
    <dgm:pt modelId="{1F87DE3E-0CA9-464F-A57B-84BC23145988}" type="sibTrans" cxnId="{2E008699-A93D-49E8-94F1-71319E84040A}">
      <dgm:prSet/>
      <dgm:spPr>
        <a:solidFill>
          <a:srgbClr val="1746D6"/>
        </a:solidFill>
      </dgm:spPr>
      <dgm:t>
        <a:bodyPr/>
        <a:lstStyle/>
        <a:p>
          <a:endParaRPr lang="ru-RU"/>
        </a:p>
      </dgm:t>
    </dgm:pt>
    <dgm:pt modelId="{A9CC0F69-B62F-44A7-AE7E-66D88F4B2B2B}">
      <dgm:prSet custT="1"/>
      <dgm:spPr>
        <a:solidFill>
          <a:srgbClr val="1746D6"/>
        </a:solidFill>
      </dgm:spPr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Стоимость проекта</a:t>
          </a:r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613511-11FD-4D3B-9571-2781B17685DB}" type="parTrans" cxnId="{3613384C-8F81-4726-9CE2-F0B50F10AF7F}">
      <dgm:prSet/>
      <dgm:spPr/>
      <dgm:t>
        <a:bodyPr/>
        <a:lstStyle/>
        <a:p>
          <a:endParaRPr lang="ru-RU"/>
        </a:p>
      </dgm:t>
    </dgm:pt>
    <dgm:pt modelId="{463A5CF1-905F-4317-AB99-2DACBFF08FE1}" type="sibTrans" cxnId="{3613384C-8F81-4726-9CE2-F0B50F10AF7F}">
      <dgm:prSet/>
      <dgm:spPr/>
      <dgm:t>
        <a:bodyPr/>
        <a:lstStyle/>
        <a:p>
          <a:endParaRPr lang="ru-RU"/>
        </a:p>
      </dgm:t>
    </dgm:pt>
    <dgm:pt modelId="{405E0D64-E729-4F2B-A47F-D582291506A9}" type="pres">
      <dgm:prSet presAssocID="{6FA7C71E-8115-4876-A2A7-3F44FB339DB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BB86AB-1A2C-4F1A-82DE-7D0821C5220D}" type="pres">
      <dgm:prSet presAssocID="{630AAEBE-7749-4FF3-A3F4-116607BDC67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99D2BB-0CEC-44D3-9E83-75C7318D5F42}" type="pres">
      <dgm:prSet presAssocID="{AD2B5DB9-130C-4B4F-AFD3-05F7EA7BA7C8}" presName="spacerL" presStyleCnt="0"/>
      <dgm:spPr/>
    </dgm:pt>
    <dgm:pt modelId="{3B4A299B-FA90-4862-9E6D-A3A07F6E0310}" type="pres">
      <dgm:prSet presAssocID="{AD2B5DB9-130C-4B4F-AFD3-05F7EA7BA7C8}" presName="sibTrans" presStyleLbl="sibTrans2D1" presStyleIdx="0" presStyleCnt="3"/>
      <dgm:spPr/>
      <dgm:t>
        <a:bodyPr/>
        <a:lstStyle/>
        <a:p>
          <a:endParaRPr lang="ru-RU"/>
        </a:p>
      </dgm:t>
    </dgm:pt>
    <dgm:pt modelId="{11A29BCF-37D1-4345-B26A-38EB478746A4}" type="pres">
      <dgm:prSet presAssocID="{AD2B5DB9-130C-4B4F-AFD3-05F7EA7BA7C8}" presName="spacerR" presStyleCnt="0"/>
      <dgm:spPr/>
    </dgm:pt>
    <dgm:pt modelId="{E28E9641-5E7F-4E2E-ABF1-A9702EFE83D4}" type="pres">
      <dgm:prSet presAssocID="{9EE80D1B-555C-4CED-9B81-839F4355CD1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254618-FDFF-49C0-B47F-1DB4D2BAAE84}" type="pres">
      <dgm:prSet presAssocID="{37D6A7C6-F50D-4CBA-BD11-22130F469726}" presName="spacerL" presStyleCnt="0"/>
      <dgm:spPr/>
    </dgm:pt>
    <dgm:pt modelId="{310FE21E-BC41-4B88-89FC-A8F63CC19637}" type="pres">
      <dgm:prSet presAssocID="{37D6A7C6-F50D-4CBA-BD11-22130F469726}" presName="sibTrans" presStyleLbl="sibTrans2D1" presStyleIdx="1" presStyleCnt="3"/>
      <dgm:spPr/>
      <dgm:t>
        <a:bodyPr/>
        <a:lstStyle/>
        <a:p>
          <a:endParaRPr lang="ru-RU"/>
        </a:p>
      </dgm:t>
    </dgm:pt>
    <dgm:pt modelId="{821A7A5D-4937-474A-A7DC-ACBFF97F8D33}" type="pres">
      <dgm:prSet presAssocID="{37D6A7C6-F50D-4CBA-BD11-22130F469726}" presName="spacerR" presStyleCnt="0"/>
      <dgm:spPr/>
    </dgm:pt>
    <dgm:pt modelId="{25E2A0F1-F4DD-4E82-910C-B44096048415}" type="pres">
      <dgm:prSet presAssocID="{EF1DE559-2489-433C-AF7F-E18B43D2FDC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BC6A83-0D42-4786-80CE-1CDC46BB95C0}" type="pres">
      <dgm:prSet presAssocID="{1F87DE3E-0CA9-464F-A57B-84BC23145988}" presName="spacerL" presStyleCnt="0"/>
      <dgm:spPr/>
    </dgm:pt>
    <dgm:pt modelId="{46EEB1B4-A9D9-4572-B071-D4325F7328C3}" type="pres">
      <dgm:prSet presAssocID="{1F87DE3E-0CA9-464F-A57B-84BC23145988}" presName="sibTrans" presStyleLbl="sibTrans2D1" presStyleIdx="2" presStyleCnt="3"/>
      <dgm:spPr/>
      <dgm:t>
        <a:bodyPr/>
        <a:lstStyle/>
        <a:p>
          <a:endParaRPr lang="ru-RU"/>
        </a:p>
      </dgm:t>
    </dgm:pt>
    <dgm:pt modelId="{01D60B57-3167-4277-BFD7-788562FAAB0C}" type="pres">
      <dgm:prSet presAssocID="{1F87DE3E-0CA9-464F-A57B-84BC23145988}" presName="spacerR" presStyleCnt="0"/>
      <dgm:spPr/>
    </dgm:pt>
    <dgm:pt modelId="{D58F9BE7-C079-4C62-B743-7A2EEEE84869}" type="pres">
      <dgm:prSet presAssocID="{A9CC0F69-B62F-44A7-AE7E-66D88F4B2B2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71A98B-D078-4547-8E2A-153E1932374E}" srcId="{6FA7C71E-8115-4876-A2A7-3F44FB339DBB}" destId="{9EE80D1B-555C-4CED-9B81-839F4355CD12}" srcOrd="1" destOrd="0" parTransId="{F1141C0D-E2A5-4B25-8E02-8C38BBB448B5}" sibTransId="{37D6A7C6-F50D-4CBA-BD11-22130F469726}"/>
    <dgm:cxn modelId="{0D19D24B-BF94-4EB7-89B6-579CBB6D708D}" type="presOf" srcId="{AD2B5DB9-130C-4B4F-AFD3-05F7EA7BA7C8}" destId="{3B4A299B-FA90-4862-9E6D-A3A07F6E0310}" srcOrd="0" destOrd="0" presId="urn:microsoft.com/office/officeart/2005/8/layout/equation1"/>
    <dgm:cxn modelId="{9CDA54D6-ED86-43B2-8142-E7F715C00F82}" type="presOf" srcId="{9EE80D1B-555C-4CED-9B81-839F4355CD12}" destId="{E28E9641-5E7F-4E2E-ABF1-A9702EFE83D4}" srcOrd="0" destOrd="0" presId="urn:microsoft.com/office/officeart/2005/8/layout/equation1"/>
    <dgm:cxn modelId="{D3722D2E-5A57-4F38-A23E-F14E0FB6433F}" type="presOf" srcId="{37D6A7C6-F50D-4CBA-BD11-22130F469726}" destId="{310FE21E-BC41-4B88-89FC-A8F63CC19637}" srcOrd="0" destOrd="0" presId="urn:microsoft.com/office/officeart/2005/8/layout/equation1"/>
    <dgm:cxn modelId="{3613384C-8F81-4726-9CE2-F0B50F10AF7F}" srcId="{6FA7C71E-8115-4876-A2A7-3F44FB339DBB}" destId="{A9CC0F69-B62F-44A7-AE7E-66D88F4B2B2B}" srcOrd="3" destOrd="0" parTransId="{3F613511-11FD-4D3B-9571-2781B17685DB}" sibTransId="{463A5CF1-905F-4317-AB99-2DACBFF08FE1}"/>
    <dgm:cxn modelId="{68FAC5DA-A3AE-464F-A445-EB60F32C6C96}" type="presOf" srcId="{6FA7C71E-8115-4876-A2A7-3F44FB339DBB}" destId="{405E0D64-E729-4F2B-A47F-D582291506A9}" srcOrd="0" destOrd="0" presId="urn:microsoft.com/office/officeart/2005/8/layout/equation1"/>
    <dgm:cxn modelId="{2E008699-A93D-49E8-94F1-71319E84040A}" srcId="{6FA7C71E-8115-4876-A2A7-3F44FB339DBB}" destId="{EF1DE559-2489-433C-AF7F-E18B43D2FDCF}" srcOrd="2" destOrd="0" parTransId="{A51DCBFB-F461-4921-888B-542343DA8FD5}" sibTransId="{1F87DE3E-0CA9-464F-A57B-84BC23145988}"/>
    <dgm:cxn modelId="{12DDFA27-6ADA-4D9E-8361-65BB9E5E899D}" type="presOf" srcId="{A9CC0F69-B62F-44A7-AE7E-66D88F4B2B2B}" destId="{D58F9BE7-C079-4C62-B743-7A2EEEE84869}" srcOrd="0" destOrd="0" presId="urn:microsoft.com/office/officeart/2005/8/layout/equation1"/>
    <dgm:cxn modelId="{7B68B88B-E002-4E2C-A148-1C4C435A8D7C}" type="presOf" srcId="{EF1DE559-2489-433C-AF7F-E18B43D2FDCF}" destId="{25E2A0F1-F4DD-4E82-910C-B44096048415}" srcOrd="0" destOrd="0" presId="urn:microsoft.com/office/officeart/2005/8/layout/equation1"/>
    <dgm:cxn modelId="{690C97D8-BE5F-4F6C-8769-9FD85CDBFB7F}" type="presOf" srcId="{630AAEBE-7749-4FF3-A3F4-116607BDC670}" destId="{D3BB86AB-1A2C-4F1A-82DE-7D0821C5220D}" srcOrd="0" destOrd="0" presId="urn:microsoft.com/office/officeart/2005/8/layout/equation1"/>
    <dgm:cxn modelId="{B269FBD9-6AD7-4601-A444-C55AF19776F8}" srcId="{6FA7C71E-8115-4876-A2A7-3F44FB339DBB}" destId="{630AAEBE-7749-4FF3-A3F4-116607BDC670}" srcOrd="0" destOrd="0" parTransId="{8E026BBB-252A-40D9-964B-750F7498E801}" sibTransId="{AD2B5DB9-130C-4B4F-AFD3-05F7EA7BA7C8}"/>
    <dgm:cxn modelId="{0FC8FB72-4561-4338-8EDE-4D0D85C8A007}" type="presOf" srcId="{1F87DE3E-0CA9-464F-A57B-84BC23145988}" destId="{46EEB1B4-A9D9-4572-B071-D4325F7328C3}" srcOrd="0" destOrd="0" presId="urn:microsoft.com/office/officeart/2005/8/layout/equation1"/>
    <dgm:cxn modelId="{4BAB8867-3823-471B-A0E9-D8D17051B300}" type="presParOf" srcId="{405E0D64-E729-4F2B-A47F-D582291506A9}" destId="{D3BB86AB-1A2C-4F1A-82DE-7D0821C5220D}" srcOrd="0" destOrd="0" presId="urn:microsoft.com/office/officeart/2005/8/layout/equation1"/>
    <dgm:cxn modelId="{B42E5F89-0C3C-4963-81A5-DA423A3C183C}" type="presParOf" srcId="{405E0D64-E729-4F2B-A47F-D582291506A9}" destId="{4799D2BB-0CEC-44D3-9E83-75C7318D5F42}" srcOrd="1" destOrd="0" presId="urn:microsoft.com/office/officeart/2005/8/layout/equation1"/>
    <dgm:cxn modelId="{95020225-0912-4F75-A73D-8B07192F27B0}" type="presParOf" srcId="{405E0D64-E729-4F2B-A47F-D582291506A9}" destId="{3B4A299B-FA90-4862-9E6D-A3A07F6E0310}" srcOrd="2" destOrd="0" presId="urn:microsoft.com/office/officeart/2005/8/layout/equation1"/>
    <dgm:cxn modelId="{6C40F388-FDCE-4995-A551-B0421AE8F07B}" type="presParOf" srcId="{405E0D64-E729-4F2B-A47F-D582291506A9}" destId="{11A29BCF-37D1-4345-B26A-38EB478746A4}" srcOrd="3" destOrd="0" presId="urn:microsoft.com/office/officeart/2005/8/layout/equation1"/>
    <dgm:cxn modelId="{0F018E61-3CCD-42EC-8969-46C200C281FA}" type="presParOf" srcId="{405E0D64-E729-4F2B-A47F-D582291506A9}" destId="{E28E9641-5E7F-4E2E-ABF1-A9702EFE83D4}" srcOrd="4" destOrd="0" presId="urn:microsoft.com/office/officeart/2005/8/layout/equation1"/>
    <dgm:cxn modelId="{53A01A0D-B872-4C9F-8740-4776E28F74B9}" type="presParOf" srcId="{405E0D64-E729-4F2B-A47F-D582291506A9}" destId="{BD254618-FDFF-49C0-B47F-1DB4D2BAAE84}" srcOrd="5" destOrd="0" presId="urn:microsoft.com/office/officeart/2005/8/layout/equation1"/>
    <dgm:cxn modelId="{441D2A22-A1B9-4C50-87A7-169DB100DC38}" type="presParOf" srcId="{405E0D64-E729-4F2B-A47F-D582291506A9}" destId="{310FE21E-BC41-4B88-89FC-A8F63CC19637}" srcOrd="6" destOrd="0" presId="urn:microsoft.com/office/officeart/2005/8/layout/equation1"/>
    <dgm:cxn modelId="{9FAC698D-4116-42F5-BFE3-A61DB1BAC1B8}" type="presParOf" srcId="{405E0D64-E729-4F2B-A47F-D582291506A9}" destId="{821A7A5D-4937-474A-A7DC-ACBFF97F8D33}" srcOrd="7" destOrd="0" presId="urn:microsoft.com/office/officeart/2005/8/layout/equation1"/>
    <dgm:cxn modelId="{C3354C14-65B6-473D-9C3A-29FAC2054361}" type="presParOf" srcId="{405E0D64-E729-4F2B-A47F-D582291506A9}" destId="{25E2A0F1-F4DD-4E82-910C-B44096048415}" srcOrd="8" destOrd="0" presId="urn:microsoft.com/office/officeart/2005/8/layout/equation1"/>
    <dgm:cxn modelId="{7ED50187-98B7-47DD-A78A-8D6D3EC97A84}" type="presParOf" srcId="{405E0D64-E729-4F2B-A47F-D582291506A9}" destId="{FEBC6A83-0D42-4786-80CE-1CDC46BB95C0}" srcOrd="9" destOrd="0" presId="urn:microsoft.com/office/officeart/2005/8/layout/equation1"/>
    <dgm:cxn modelId="{E72CE874-F962-483D-8631-C32B08D34B89}" type="presParOf" srcId="{405E0D64-E729-4F2B-A47F-D582291506A9}" destId="{46EEB1B4-A9D9-4572-B071-D4325F7328C3}" srcOrd="10" destOrd="0" presId="urn:microsoft.com/office/officeart/2005/8/layout/equation1"/>
    <dgm:cxn modelId="{B1928ADF-6472-4E34-9698-F32B62F900F3}" type="presParOf" srcId="{405E0D64-E729-4F2B-A47F-D582291506A9}" destId="{01D60B57-3167-4277-BFD7-788562FAAB0C}" srcOrd="11" destOrd="0" presId="urn:microsoft.com/office/officeart/2005/8/layout/equation1"/>
    <dgm:cxn modelId="{C444D4F6-C601-40B4-993C-63C5F96E52A2}" type="presParOf" srcId="{405E0D64-E729-4F2B-A47F-D582291506A9}" destId="{D58F9BE7-C079-4C62-B743-7A2EEEE84869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A7C71E-8115-4876-A2A7-3F44FB339DBB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630AAEBE-7749-4FF3-A3F4-116607BDC670}">
      <dgm:prSet phldrT="[Текст]" custT="1"/>
      <dgm:spPr/>
      <dgm:t>
        <a:bodyPr/>
        <a:lstStyle/>
        <a:p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Субсидия </a:t>
          </a:r>
        </a:p>
        <a:p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500 </a:t>
          </a:r>
          <a:r>
            <a:rPr lang="ru-RU" sz="1800" b="1" dirty="0" err="1"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8E026BBB-252A-40D9-964B-750F7498E801}" type="parTrans" cxnId="{B269FBD9-6AD7-4601-A444-C55AF19776F8}">
      <dgm:prSet/>
      <dgm:spPr/>
      <dgm:t>
        <a:bodyPr/>
        <a:lstStyle/>
        <a:p>
          <a:endParaRPr lang="ru-RU"/>
        </a:p>
      </dgm:t>
    </dgm:pt>
    <dgm:pt modelId="{AD2B5DB9-130C-4B4F-AFD3-05F7EA7BA7C8}" type="sibTrans" cxnId="{B269FBD9-6AD7-4601-A444-C55AF19776F8}">
      <dgm:prSet/>
      <dgm:spPr/>
      <dgm:t>
        <a:bodyPr/>
        <a:lstStyle/>
        <a:p>
          <a:endParaRPr lang="ru-RU"/>
        </a:p>
      </dgm:t>
    </dgm:pt>
    <dgm:pt modelId="{9EE80D1B-555C-4CED-9B81-839F4355CD12}">
      <dgm:prSet phldrT="[Текст]" custT="1"/>
      <dgm:spPr/>
      <dgm:t>
        <a:bodyPr/>
        <a:lstStyle/>
        <a:p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Вклад МО 50 </a:t>
          </a:r>
          <a:r>
            <a:rPr lang="ru-RU" sz="1800" b="1" dirty="0" err="1"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141C0D-E2A5-4B25-8E02-8C38BBB448B5}" type="parTrans" cxnId="{7C71A98B-D078-4547-8E2A-153E1932374E}">
      <dgm:prSet/>
      <dgm:spPr/>
      <dgm:t>
        <a:bodyPr/>
        <a:lstStyle/>
        <a:p>
          <a:endParaRPr lang="ru-RU"/>
        </a:p>
      </dgm:t>
    </dgm:pt>
    <dgm:pt modelId="{37D6A7C6-F50D-4CBA-BD11-22130F469726}" type="sibTrans" cxnId="{7C71A98B-D078-4547-8E2A-153E1932374E}">
      <dgm:prSet/>
      <dgm:spPr/>
      <dgm:t>
        <a:bodyPr/>
        <a:lstStyle/>
        <a:p>
          <a:endParaRPr lang="ru-RU"/>
        </a:p>
      </dgm:t>
    </dgm:pt>
    <dgm:pt modelId="{EF1DE559-2489-433C-AF7F-E18B43D2FDCF}">
      <dgm:prSet phldrT="[Текст]" custT="1"/>
      <dgm:spPr/>
      <dgm:t>
        <a:bodyPr/>
        <a:lstStyle/>
        <a:p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Стоимость проекта 550 </a:t>
          </a:r>
          <a:r>
            <a:rPr lang="ru-RU" sz="1800" b="1" dirty="0" err="1"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1DCBFB-F461-4921-888B-542343DA8FD5}" type="parTrans" cxnId="{2E008699-A93D-49E8-94F1-71319E84040A}">
      <dgm:prSet/>
      <dgm:spPr/>
      <dgm:t>
        <a:bodyPr/>
        <a:lstStyle/>
        <a:p>
          <a:endParaRPr lang="ru-RU"/>
        </a:p>
      </dgm:t>
    </dgm:pt>
    <dgm:pt modelId="{1F87DE3E-0CA9-464F-A57B-84BC23145988}" type="sibTrans" cxnId="{2E008699-A93D-49E8-94F1-71319E84040A}">
      <dgm:prSet/>
      <dgm:spPr/>
      <dgm:t>
        <a:bodyPr/>
        <a:lstStyle/>
        <a:p>
          <a:endParaRPr lang="ru-RU"/>
        </a:p>
      </dgm:t>
    </dgm:pt>
    <dgm:pt modelId="{405E0D64-E729-4F2B-A47F-D582291506A9}" type="pres">
      <dgm:prSet presAssocID="{6FA7C71E-8115-4876-A2A7-3F44FB339DBB}" presName="linearFlow" presStyleCnt="0">
        <dgm:presLayoutVars>
          <dgm:dir/>
          <dgm:resizeHandles val="exact"/>
        </dgm:presLayoutVars>
      </dgm:prSet>
      <dgm:spPr/>
    </dgm:pt>
    <dgm:pt modelId="{D3BB86AB-1A2C-4F1A-82DE-7D0821C5220D}" type="pres">
      <dgm:prSet presAssocID="{630AAEBE-7749-4FF3-A3F4-116607BDC670}" presName="node" presStyleLbl="node1" presStyleIdx="0" presStyleCnt="3" custScaleX="1078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99D2BB-0CEC-44D3-9E83-75C7318D5F42}" type="pres">
      <dgm:prSet presAssocID="{AD2B5DB9-130C-4B4F-AFD3-05F7EA7BA7C8}" presName="spacerL" presStyleCnt="0"/>
      <dgm:spPr/>
    </dgm:pt>
    <dgm:pt modelId="{3B4A299B-FA90-4862-9E6D-A3A07F6E0310}" type="pres">
      <dgm:prSet presAssocID="{AD2B5DB9-130C-4B4F-AFD3-05F7EA7BA7C8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1A29BCF-37D1-4345-B26A-38EB478746A4}" type="pres">
      <dgm:prSet presAssocID="{AD2B5DB9-130C-4B4F-AFD3-05F7EA7BA7C8}" presName="spacerR" presStyleCnt="0"/>
      <dgm:spPr/>
    </dgm:pt>
    <dgm:pt modelId="{E28E9641-5E7F-4E2E-ABF1-A9702EFE83D4}" type="pres">
      <dgm:prSet presAssocID="{9EE80D1B-555C-4CED-9B81-839F4355CD1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254618-FDFF-49C0-B47F-1DB4D2BAAE84}" type="pres">
      <dgm:prSet presAssocID="{37D6A7C6-F50D-4CBA-BD11-22130F469726}" presName="spacerL" presStyleCnt="0"/>
      <dgm:spPr/>
    </dgm:pt>
    <dgm:pt modelId="{310FE21E-BC41-4B88-89FC-A8F63CC19637}" type="pres">
      <dgm:prSet presAssocID="{37D6A7C6-F50D-4CBA-BD11-22130F469726}" presName="sibTrans" presStyleLbl="sibTrans2D1" presStyleIdx="1" presStyleCnt="2"/>
      <dgm:spPr/>
      <dgm:t>
        <a:bodyPr/>
        <a:lstStyle/>
        <a:p>
          <a:endParaRPr lang="ru-RU"/>
        </a:p>
      </dgm:t>
    </dgm:pt>
    <dgm:pt modelId="{821A7A5D-4937-474A-A7DC-ACBFF97F8D33}" type="pres">
      <dgm:prSet presAssocID="{37D6A7C6-F50D-4CBA-BD11-22130F469726}" presName="spacerR" presStyleCnt="0"/>
      <dgm:spPr/>
    </dgm:pt>
    <dgm:pt modelId="{25E2A0F1-F4DD-4E82-910C-B44096048415}" type="pres">
      <dgm:prSet presAssocID="{EF1DE559-2489-433C-AF7F-E18B43D2FDCF}" presName="node" presStyleLbl="node1" presStyleIdx="2" presStyleCnt="3" custScaleX="121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69FBD9-6AD7-4601-A444-C55AF19776F8}" srcId="{6FA7C71E-8115-4876-A2A7-3F44FB339DBB}" destId="{630AAEBE-7749-4FF3-A3F4-116607BDC670}" srcOrd="0" destOrd="0" parTransId="{8E026BBB-252A-40D9-964B-750F7498E801}" sibTransId="{AD2B5DB9-130C-4B4F-AFD3-05F7EA7BA7C8}"/>
    <dgm:cxn modelId="{3F241BD0-7B2A-4125-A7C9-85647DB9D00D}" type="presOf" srcId="{9EE80D1B-555C-4CED-9B81-839F4355CD12}" destId="{E28E9641-5E7F-4E2E-ABF1-A9702EFE83D4}" srcOrd="0" destOrd="0" presId="urn:microsoft.com/office/officeart/2005/8/layout/equation1"/>
    <dgm:cxn modelId="{6005F88D-B736-4636-8DFE-25A822A7D0EB}" type="presOf" srcId="{6FA7C71E-8115-4876-A2A7-3F44FB339DBB}" destId="{405E0D64-E729-4F2B-A47F-D582291506A9}" srcOrd="0" destOrd="0" presId="urn:microsoft.com/office/officeart/2005/8/layout/equation1"/>
    <dgm:cxn modelId="{455D920F-9A39-4E0F-B1A2-12BB6280DB13}" type="presOf" srcId="{37D6A7C6-F50D-4CBA-BD11-22130F469726}" destId="{310FE21E-BC41-4B88-89FC-A8F63CC19637}" srcOrd="0" destOrd="0" presId="urn:microsoft.com/office/officeart/2005/8/layout/equation1"/>
    <dgm:cxn modelId="{B3F63343-9C1E-45A5-ABD0-66F476828BDD}" type="presOf" srcId="{630AAEBE-7749-4FF3-A3F4-116607BDC670}" destId="{D3BB86AB-1A2C-4F1A-82DE-7D0821C5220D}" srcOrd="0" destOrd="0" presId="urn:microsoft.com/office/officeart/2005/8/layout/equation1"/>
    <dgm:cxn modelId="{2E008699-A93D-49E8-94F1-71319E84040A}" srcId="{6FA7C71E-8115-4876-A2A7-3F44FB339DBB}" destId="{EF1DE559-2489-433C-AF7F-E18B43D2FDCF}" srcOrd="2" destOrd="0" parTransId="{A51DCBFB-F461-4921-888B-542343DA8FD5}" sibTransId="{1F87DE3E-0CA9-464F-A57B-84BC23145988}"/>
    <dgm:cxn modelId="{7C71A98B-D078-4547-8E2A-153E1932374E}" srcId="{6FA7C71E-8115-4876-A2A7-3F44FB339DBB}" destId="{9EE80D1B-555C-4CED-9B81-839F4355CD12}" srcOrd="1" destOrd="0" parTransId="{F1141C0D-E2A5-4B25-8E02-8C38BBB448B5}" sibTransId="{37D6A7C6-F50D-4CBA-BD11-22130F469726}"/>
    <dgm:cxn modelId="{02C6340C-BB56-49C7-A39D-014E1441BD5C}" type="presOf" srcId="{EF1DE559-2489-433C-AF7F-E18B43D2FDCF}" destId="{25E2A0F1-F4DD-4E82-910C-B44096048415}" srcOrd="0" destOrd="0" presId="urn:microsoft.com/office/officeart/2005/8/layout/equation1"/>
    <dgm:cxn modelId="{168E7D1A-1E9C-475C-8721-A6F994DDA5C1}" type="presOf" srcId="{AD2B5DB9-130C-4B4F-AFD3-05F7EA7BA7C8}" destId="{3B4A299B-FA90-4862-9E6D-A3A07F6E0310}" srcOrd="0" destOrd="0" presId="urn:microsoft.com/office/officeart/2005/8/layout/equation1"/>
    <dgm:cxn modelId="{8F6DA71F-2ECA-4587-B0CA-CE75B68B0D78}" type="presParOf" srcId="{405E0D64-E729-4F2B-A47F-D582291506A9}" destId="{D3BB86AB-1A2C-4F1A-82DE-7D0821C5220D}" srcOrd="0" destOrd="0" presId="urn:microsoft.com/office/officeart/2005/8/layout/equation1"/>
    <dgm:cxn modelId="{B56C813A-C23E-4491-A44E-09E9250934A3}" type="presParOf" srcId="{405E0D64-E729-4F2B-A47F-D582291506A9}" destId="{4799D2BB-0CEC-44D3-9E83-75C7318D5F42}" srcOrd="1" destOrd="0" presId="urn:microsoft.com/office/officeart/2005/8/layout/equation1"/>
    <dgm:cxn modelId="{900902D2-9A0D-49C9-870B-D6BB4B9638A6}" type="presParOf" srcId="{405E0D64-E729-4F2B-A47F-D582291506A9}" destId="{3B4A299B-FA90-4862-9E6D-A3A07F6E0310}" srcOrd="2" destOrd="0" presId="urn:microsoft.com/office/officeart/2005/8/layout/equation1"/>
    <dgm:cxn modelId="{41B305A2-9744-442A-9D2B-7D9FB82D0C28}" type="presParOf" srcId="{405E0D64-E729-4F2B-A47F-D582291506A9}" destId="{11A29BCF-37D1-4345-B26A-38EB478746A4}" srcOrd="3" destOrd="0" presId="urn:microsoft.com/office/officeart/2005/8/layout/equation1"/>
    <dgm:cxn modelId="{D02ED9B7-2BF3-45E5-AE0F-6F645063FB42}" type="presParOf" srcId="{405E0D64-E729-4F2B-A47F-D582291506A9}" destId="{E28E9641-5E7F-4E2E-ABF1-A9702EFE83D4}" srcOrd="4" destOrd="0" presId="urn:microsoft.com/office/officeart/2005/8/layout/equation1"/>
    <dgm:cxn modelId="{873FC914-3868-4BE6-85F8-C1EE34306A4A}" type="presParOf" srcId="{405E0D64-E729-4F2B-A47F-D582291506A9}" destId="{BD254618-FDFF-49C0-B47F-1DB4D2BAAE84}" srcOrd="5" destOrd="0" presId="urn:microsoft.com/office/officeart/2005/8/layout/equation1"/>
    <dgm:cxn modelId="{DDEFB2B4-2DBB-48E4-B299-A7E2E2ECA0AE}" type="presParOf" srcId="{405E0D64-E729-4F2B-A47F-D582291506A9}" destId="{310FE21E-BC41-4B88-89FC-A8F63CC19637}" srcOrd="6" destOrd="0" presId="urn:microsoft.com/office/officeart/2005/8/layout/equation1"/>
    <dgm:cxn modelId="{1C218C95-72CD-4510-B471-4B569D69F227}" type="presParOf" srcId="{405E0D64-E729-4F2B-A47F-D582291506A9}" destId="{821A7A5D-4937-474A-A7DC-ACBFF97F8D33}" srcOrd="7" destOrd="0" presId="urn:microsoft.com/office/officeart/2005/8/layout/equation1"/>
    <dgm:cxn modelId="{63CD3946-6AFC-46D5-92E5-F29E11DEC3B3}" type="presParOf" srcId="{405E0D64-E729-4F2B-A47F-D582291506A9}" destId="{25E2A0F1-F4DD-4E82-910C-B44096048415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FC48C62-5CC5-47EA-872C-0BAC8FA02600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A0F5209-12D8-496F-8962-AE2B71F4A890}">
      <dgm:prSet phldrT="[Текст]" custT="1"/>
      <dgm:spPr/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Организация </a:t>
          </a:r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мастер-класса по лепке и шитью</a:t>
          </a:r>
        </a:p>
      </dgm:t>
    </dgm:pt>
    <dgm:pt modelId="{95AFBF30-89D1-4EDD-9A37-D635F5B3BF89}" type="parTrans" cxnId="{2CFCC439-F474-409E-8625-ADB9B92900D0}">
      <dgm:prSet/>
      <dgm:spPr/>
      <dgm:t>
        <a:bodyPr/>
        <a:lstStyle/>
        <a:p>
          <a:endParaRPr lang="ru-RU"/>
        </a:p>
      </dgm:t>
    </dgm:pt>
    <dgm:pt modelId="{6007B151-B98A-48CC-8208-15A13C852842}" type="sibTrans" cxnId="{2CFCC439-F474-409E-8625-ADB9B92900D0}">
      <dgm:prSet/>
      <dgm:spPr/>
      <dgm:t>
        <a:bodyPr/>
        <a:lstStyle/>
        <a:p>
          <a:endParaRPr lang="ru-RU"/>
        </a:p>
      </dgm:t>
    </dgm:pt>
    <dgm:pt modelId="{210364BA-4A07-4AFB-8874-DF332636A87F}">
      <dgm:prSet phldrT="[Текст]"/>
      <dgm:spPr/>
      <dgm:t>
        <a:bodyPr/>
        <a:lstStyle/>
        <a:p>
          <a:r>
            <a: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Не более 150 </a:t>
          </a:r>
          <a:r>
            <a:rPr lang="ru-RU" dirty="0" err="1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r>
            <a: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r>
            <a: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(30% от субсидии)</a:t>
          </a:r>
        </a:p>
      </dgm:t>
    </dgm:pt>
    <dgm:pt modelId="{764A4200-00E1-47CC-9423-4BED167DF077}" type="parTrans" cxnId="{6A726D1E-FC13-47D6-9992-C9873CE89774}">
      <dgm:prSet/>
      <dgm:spPr/>
      <dgm:t>
        <a:bodyPr/>
        <a:lstStyle/>
        <a:p>
          <a:endParaRPr lang="ru-RU"/>
        </a:p>
      </dgm:t>
    </dgm:pt>
    <dgm:pt modelId="{5877A46E-D8DC-49FB-A26D-750A4D95163C}" type="sibTrans" cxnId="{6A726D1E-FC13-47D6-9992-C9873CE89774}">
      <dgm:prSet/>
      <dgm:spPr/>
      <dgm:t>
        <a:bodyPr/>
        <a:lstStyle/>
        <a:p>
          <a:endParaRPr lang="ru-RU"/>
        </a:p>
      </dgm:t>
    </dgm:pt>
    <dgm:pt modelId="{FF16C240-7000-4B13-B204-42F574D7B1D0}">
      <dgm:prSet phldrT="[Текст]" custT="1"/>
      <dgm:spPr/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Приобретение </a:t>
          </a:r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стульев, столов, шкафчиков, полок</a:t>
          </a:r>
        </a:p>
      </dgm:t>
    </dgm:pt>
    <dgm:pt modelId="{971F3152-2E37-42AF-A079-722A7F38465A}" type="parTrans" cxnId="{E71E8A10-E3E7-421F-9E03-78A1F8A60E0F}">
      <dgm:prSet/>
      <dgm:spPr/>
      <dgm:t>
        <a:bodyPr/>
        <a:lstStyle/>
        <a:p>
          <a:endParaRPr lang="ru-RU"/>
        </a:p>
      </dgm:t>
    </dgm:pt>
    <dgm:pt modelId="{8AF3D138-F19B-4F4F-BCC0-892360971C51}" type="sibTrans" cxnId="{E71E8A10-E3E7-421F-9E03-78A1F8A60E0F}">
      <dgm:prSet/>
      <dgm:spPr/>
      <dgm:t>
        <a:bodyPr/>
        <a:lstStyle/>
        <a:p>
          <a:endParaRPr lang="ru-RU"/>
        </a:p>
      </dgm:t>
    </dgm:pt>
    <dgm:pt modelId="{CE4A2FD2-2E41-4B78-8992-8916B547322C}">
      <dgm:prSet phldrT="[Текст]"/>
      <dgm:spPr/>
      <dgm:t>
        <a:bodyPr/>
        <a:lstStyle/>
        <a:p>
          <a:r>
            <a: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Не более 200 </a:t>
          </a:r>
          <a:r>
            <a:rPr lang="ru-RU" dirty="0" err="1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r>
            <a: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r>
            <a: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(40% от субсидии)</a:t>
          </a:r>
        </a:p>
      </dgm:t>
    </dgm:pt>
    <dgm:pt modelId="{64D92A18-C9AD-45A7-8D9D-88363341EEC3}" type="parTrans" cxnId="{19BC1A41-CDD1-43C8-924B-8430554B856D}">
      <dgm:prSet/>
      <dgm:spPr/>
      <dgm:t>
        <a:bodyPr/>
        <a:lstStyle/>
        <a:p>
          <a:endParaRPr lang="ru-RU"/>
        </a:p>
      </dgm:t>
    </dgm:pt>
    <dgm:pt modelId="{C9683E3A-270D-4231-951D-8970D91160AC}" type="sibTrans" cxnId="{19BC1A41-CDD1-43C8-924B-8430554B856D}">
      <dgm:prSet/>
      <dgm:spPr/>
      <dgm:t>
        <a:bodyPr/>
        <a:lstStyle/>
        <a:p>
          <a:endParaRPr lang="ru-RU"/>
        </a:p>
      </dgm:t>
    </dgm:pt>
    <dgm:pt modelId="{A3D50550-8B5F-423E-9CAC-64A03CEF02F0}">
      <dgm:prSet phldrT="[Текст]" custT="1"/>
      <dgm:spPr/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Покраска </a:t>
          </a:r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стен, замена пола и освещения</a:t>
          </a:r>
        </a:p>
      </dgm:t>
    </dgm:pt>
    <dgm:pt modelId="{EF7FC621-7AA5-471F-AD04-6078EE4691C1}" type="parTrans" cxnId="{00754C52-04CF-4883-AF31-E313053D8C62}">
      <dgm:prSet/>
      <dgm:spPr/>
      <dgm:t>
        <a:bodyPr/>
        <a:lstStyle/>
        <a:p>
          <a:endParaRPr lang="ru-RU"/>
        </a:p>
      </dgm:t>
    </dgm:pt>
    <dgm:pt modelId="{2C6ADB28-08FC-4552-B068-155D9F707C04}" type="sibTrans" cxnId="{00754C52-04CF-4883-AF31-E313053D8C62}">
      <dgm:prSet/>
      <dgm:spPr/>
      <dgm:t>
        <a:bodyPr/>
        <a:lstStyle/>
        <a:p>
          <a:endParaRPr lang="ru-RU"/>
        </a:p>
      </dgm:t>
    </dgm:pt>
    <dgm:pt modelId="{9C9179FC-9CC9-4DAD-826B-D440064B9A31}">
      <dgm:prSet phldrT="[Текст]"/>
      <dgm:spPr/>
      <dgm:t>
        <a:bodyPr/>
        <a:lstStyle/>
        <a:p>
          <a:r>
            <a: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Не более 100 </a:t>
          </a:r>
          <a:r>
            <a:rPr lang="ru-RU" dirty="0" err="1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r>
            <a: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r>
            <a: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(20% от субсидии)</a:t>
          </a:r>
        </a:p>
      </dgm:t>
    </dgm:pt>
    <dgm:pt modelId="{0251E927-1CF4-47CC-A8BE-297A84E150C9}" type="parTrans" cxnId="{7B3DDC49-E76E-400E-A357-65F5CBF133D9}">
      <dgm:prSet/>
      <dgm:spPr/>
      <dgm:t>
        <a:bodyPr/>
        <a:lstStyle/>
        <a:p>
          <a:endParaRPr lang="ru-RU"/>
        </a:p>
      </dgm:t>
    </dgm:pt>
    <dgm:pt modelId="{E138008E-7FDD-4DF1-9F62-E81A8A85061B}" type="sibTrans" cxnId="{7B3DDC49-E76E-400E-A357-65F5CBF133D9}">
      <dgm:prSet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CF97D62C-22E6-4245-B561-1F48F8BD2BF3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Программное 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обеспечение для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проф.моделирования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5A03CB-F043-48BE-8A54-08C9099D9BE1}" type="parTrans" cxnId="{C400447F-BD7B-4130-AC57-0D72E884E012}">
      <dgm:prSet/>
      <dgm:spPr/>
      <dgm:t>
        <a:bodyPr/>
        <a:lstStyle/>
        <a:p>
          <a:endParaRPr lang="ru-RU"/>
        </a:p>
      </dgm:t>
    </dgm:pt>
    <dgm:pt modelId="{EF8E8B7D-2B0F-45D5-BC1B-FC9E78BB6A62}" type="sibTrans" cxnId="{C400447F-BD7B-4130-AC57-0D72E884E012}">
      <dgm:prSet/>
      <dgm:spPr/>
      <dgm:t>
        <a:bodyPr/>
        <a:lstStyle/>
        <a:p>
          <a:endParaRPr lang="ru-RU"/>
        </a:p>
      </dgm:t>
    </dgm:pt>
    <dgm:pt modelId="{FAEC5A0A-5DCB-4A0D-9CFA-01302D8BDF28}">
      <dgm:prSet phldrT="[Текст]"/>
      <dgm:spPr/>
      <dgm:t>
        <a:bodyPr/>
        <a:lstStyle/>
        <a:p>
          <a:r>
            <a: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Не более 50 </a:t>
          </a:r>
          <a:r>
            <a:rPr lang="ru-RU" dirty="0" err="1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r>
            <a: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r>
            <a: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(10% от субсидии)</a:t>
          </a:r>
        </a:p>
      </dgm:t>
    </dgm:pt>
    <dgm:pt modelId="{C62015B9-7258-461E-8211-480A6172ED0E}" type="parTrans" cxnId="{10F6CE03-9ECF-4119-BA55-7630118B436A}">
      <dgm:prSet/>
      <dgm:spPr/>
      <dgm:t>
        <a:bodyPr/>
        <a:lstStyle/>
        <a:p>
          <a:endParaRPr lang="ru-RU"/>
        </a:p>
      </dgm:t>
    </dgm:pt>
    <dgm:pt modelId="{5616EA73-5B3A-449E-8D49-0F549CE00A7F}" type="sibTrans" cxnId="{10F6CE03-9ECF-4119-BA55-7630118B436A}">
      <dgm:prSet/>
      <dgm:spPr/>
      <dgm:t>
        <a:bodyPr/>
        <a:lstStyle/>
        <a:p>
          <a:endParaRPr lang="ru-RU"/>
        </a:p>
      </dgm:t>
    </dgm:pt>
    <dgm:pt modelId="{FD39D695-6EDA-4012-8EEA-12587637C988}" type="pres">
      <dgm:prSet presAssocID="{6FC48C62-5CC5-47EA-872C-0BAC8FA0260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76127C-B803-4E0B-B691-78AE7176AC77}" type="pres">
      <dgm:prSet presAssocID="{8A0F5209-12D8-496F-8962-AE2B71F4A890}" presName="vertFlow" presStyleCnt="0"/>
      <dgm:spPr/>
    </dgm:pt>
    <dgm:pt modelId="{CA665FBE-E792-47EC-BD19-E93424DF7B81}" type="pres">
      <dgm:prSet presAssocID="{8A0F5209-12D8-496F-8962-AE2B71F4A890}" presName="header" presStyleLbl="node1" presStyleIdx="0" presStyleCnt="4"/>
      <dgm:spPr/>
      <dgm:t>
        <a:bodyPr/>
        <a:lstStyle/>
        <a:p>
          <a:endParaRPr lang="ru-RU"/>
        </a:p>
      </dgm:t>
    </dgm:pt>
    <dgm:pt modelId="{8BECFA82-C0A9-4D92-84E0-A7E3C77EFA39}" type="pres">
      <dgm:prSet presAssocID="{764A4200-00E1-47CC-9423-4BED167DF077}" presName="parTrans" presStyleLbl="sibTrans2D1" presStyleIdx="0" presStyleCnt="4" custScaleX="158147" custScaleY="73867"/>
      <dgm:spPr/>
      <dgm:t>
        <a:bodyPr/>
        <a:lstStyle/>
        <a:p>
          <a:endParaRPr lang="ru-RU"/>
        </a:p>
      </dgm:t>
    </dgm:pt>
    <dgm:pt modelId="{97A3EAF7-9F98-4915-968A-BF7B17370A17}" type="pres">
      <dgm:prSet presAssocID="{210364BA-4A07-4AFB-8874-DF332636A87F}" presName="child" presStyleLbl="alignAccFollow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FF70AF-7C9A-49AA-994B-803F38622FCF}" type="pres">
      <dgm:prSet presAssocID="{8A0F5209-12D8-496F-8962-AE2B71F4A890}" presName="hSp" presStyleCnt="0"/>
      <dgm:spPr/>
    </dgm:pt>
    <dgm:pt modelId="{59993D82-BB8C-4E0C-B733-790D5D68FD32}" type="pres">
      <dgm:prSet presAssocID="{FF16C240-7000-4B13-B204-42F574D7B1D0}" presName="vertFlow" presStyleCnt="0"/>
      <dgm:spPr/>
    </dgm:pt>
    <dgm:pt modelId="{969D8353-9A9C-45D2-A515-29B3193EA5B1}" type="pres">
      <dgm:prSet presAssocID="{FF16C240-7000-4B13-B204-42F574D7B1D0}" presName="header" presStyleLbl="node1" presStyleIdx="1" presStyleCnt="4"/>
      <dgm:spPr/>
      <dgm:t>
        <a:bodyPr/>
        <a:lstStyle/>
        <a:p>
          <a:endParaRPr lang="ru-RU"/>
        </a:p>
      </dgm:t>
    </dgm:pt>
    <dgm:pt modelId="{8801F3A3-1929-4BF0-AD6F-030488ECCC73}" type="pres">
      <dgm:prSet presAssocID="{64D92A18-C9AD-45A7-8D9D-88363341EEC3}" presName="parTrans" presStyleLbl="sibTrans2D1" presStyleIdx="1" presStyleCnt="4"/>
      <dgm:spPr/>
      <dgm:t>
        <a:bodyPr/>
        <a:lstStyle/>
        <a:p>
          <a:endParaRPr lang="ru-RU"/>
        </a:p>
      </dgm:t>
    </dgm:pt>
    <dgm:pt modelId="{D0CD6087-AD4B-47E1-BCD8-04FB3086B50A}" type="pres">
      <dgm:prSet presAssocID="{CE4A2FD2-2E41-4B78-8992-8916B547322C}" presName="child" presStyleLbl="alignAccFollow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B1C426-44F1-4923-BE3C-B0492FF4A09A}" type="pres">
      <dgm:prSet presAssocID="{FF16C240-7000-4B13-B204-42F574D7B1D0}" presName="hSp" presStyleCnt="0"/>
      <dgm:spPr/>
    </dgm:pt>
    <dgm:pt modelId="{2562406C-E9CB-4AE3-815B-D5B24D2ED6BA}" type="pres">
      <dgm:prSet presAssocID="{A3D50550-8B5F-423E-9CAC-64A03CEF02F0}" presName="vertFlow" presStyleCnt="0"/>
      <dgm:spPr/>
    </dgm:pt>
    <dgm:pt modelId="{E999FE73-52C8-4435-8C15-36A31F2B3747}" type="pres">
      <dgm:prSet presAssocID="{A3D50550-8B5F-423E-9CAC-64A03CEF02F0}" presName="header" presStyleLbl="node1" presStyleIdx="2" presStyleCnt="4"/>
      <dgm:spPr/>
      <dgm:t>
        <a:bodyPr/>
        <a:lstStyle/>
        <a:p>
          <a:endParaRPr lang="ru-RU"/>
        </a:p>
      </dgm:t>
    </dgm:pt>
    <dgm:pt modelId="{E99C499B-8CB7-4A88-A8FD-8A93CC9A84D2}" type="pres">
      <dgm:prSet presAssocID="{0251E927-1CF4-47CC-A8BE-297A84E150C9}" presName="parTrans" presStyleLbl="sibTrans2D1" presStyleIdx="2" presStyleCnt="4"/>
      <dgm:spPr/>
      <dgm:t>
        <a:bodyPr/>
        <a:lstStyle/>
        <a:p>
          <a:endParaRPr lang="ru-RU"/>
        </a:p>
      </dgm:t>
    </dgm:pt>
    <dgm:pt modelId="{D44028C6-120F-4E39-91CA-42B05C36BB20}" type="pres">
      <dgm:prSet presAssocID="{9C9179FC-9CC9-4DAD-826B-D440064B9A31}" presName="child" presStyleLbl="alignAccFollow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B599AD-8E98-4FBD-91E2-4BBC56A7D194}" type="pres">
      <dgm:prSet presAssocID="{E138008E-7FDD-4DF1-9F62-E81A8A85061B}" presName="sibTrans" presStyleLbl="sibTrans2D1" presStyleIdx="3" presStyleCnt="4"/>
      <dgm:spPr/>
      <dgm:t>
        <a:bodyPr/>
        <a:lstStyle/>
        <a:p>
          <a:endParaRPr lang="ru-RU"/>
        </a:p>
      </dgm:t>
    </dgm:pt>
    <dgm:pt modelId="{B1CB911E-932A-4203-97D1-788AEC2963B8}" type="pres">
      <dgm:prSet presAssocID="{FAEC5A0A-5DCB-4A0D-9CFA-01302D8BDF28}" presName="child" presStyleLbl="alignAccFollowNode1" presStyleIdx="3" presStyleCnt="4" custLinFactX="15129" custLinFactY="-93514" custLinFactNeighborX="10000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33078E-A674-4959-BF83-BBC7E059B911}" type="pres">
      <dgm:prSet presAssocID="{A3D50550-8B5F-423E-9CAC-64A03CEF02F0}" presName="hSp" presStyleCnt="0"/>
      <dgm:spPr/>
    </dgm:pt>
    <dgm:pt modelId="{76942B00-FEBE-4DE6-97CD-E5A9207FEB3B}" type="pres">
      <dgm:prSet presAssocID="{CF97D62C-22E6-4245-B561-1F48F8BD2BF3}" presName="vertFlow" presStyleCnt="0"/>
      <dgm:spPr/>
    </dgm:pt>
    <dgm:pt modelId="{860BB726-EBA2-4AF7-98DD-24DF225E00C0}" type="pres">
      <dgm:prSet presAssocID="{CF97D62C-22E6-4245-B561-1F48F8BD2BF3}" presName="header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228BE8B4-4432-4B69-ACCB-32604D7AFECE}" type="presOf" srcId="{FF16C240-7000-4B13-B204-42F574D7B1D0}" destId="{969D8353-9A9C-45D2-A515-29B3193EA5B1}" srcOrd="0" destOrd="0" presId="urn:microsoft.com/office/officeart/2005/8/layout/lProcess1"/>
    <dgm:cxn modelId="{19BC1A41-CDD1-43C8-924B-8430554B856D}" srcId="{FF16C240-7000-4B13-B204-42F574D7B1D0}" destId="{CE4A2FD2-2E41-4B78-8992-8916B547322C}" srcOrd="0" destOrd="0" parTransId="{64D92A18-C9AD-45A7-8D9D-88363341EEC3}" sibTransId="{C9683E3A-270D-4231-951D-8970D91160AC}"/>
    <dgm:cxn modelId="{C5753B72-1837-4A71-A9D0-13E0D1EBF953}" type="presOf" srcId="{CE4A2FD2-2E41-4B78-8992-8916B547322C}" destId="{D0CD6087-AD4B-47E1-BCD8-04FB3086B50A}" srcOrd="0" destOrd="0" presId="urn:microsoft.com/office/officeart/2005/8/layout/lProcess1"/>
    <dgm:cxn modelId="{01283357-27EE-48F5-8266-E00F0CB75071}" type="presOf" srcId="{64D92A18-C9AD-45A7-8D9D-88363341EEC3}" destId="{8801F3A3-1929-4BF0-AD6F-030488ECCC73}" srcOrd="0" destOrd="0" presId="urn:microsoft.com/office/officeart/2005/8/layout/lProcess1"/>
    <dgm:cxn modelId="{98B7A965-6FAC-42D5-82F3-BC649C052969}" type="presOf" srcId="{210364BA-4A07-4AFB-8874-DF332636A87F}" destId="{97A3EAF7-9F98-4915-968A-BF7B17370A17}" srcOrd="0" destOrd="0" presId="urn:microsoft.com/office/officeart/2005/8/layout/lProcess1"/>
    <dgm:cxn modelId="{7B3DDC49-E76E-400E-A357-65F5CBF133D9}" srcId="{A3D50550-8B5F-423E-9CAC-64A03CEF02F0}" destId="{9C9179FC-9CC9-4DAD-826B-D440064B9A31}" srcOrd="0" destOrd="0" parTransId="{0251E927-1CF4-47CC-A8BE-297A84E150C9}" sibTransId="{E138008E-7FDD-4DF1-9F62-E81A8A85061B}"/>
    <dgm:cxn modelId="{00754C52-04CF-4883-AF31-E313053D8C62}" srcId="{6FC48C62-5CC5-47EA-872C-0BAC8FA02600}" destId="{A3D50550-8B5F-423E-9CAC-64A03CEF02F0}" srcOrd="2" destOrd="0" parTransId="{EF7FC621-7AA5-471F-AD04-6078EE4691C1}" sibTransId="{2C6ADB28-08FC-4552-B068-155D9F707C04}"/>
    <dgm:cxn modelId="{A4523196-C717-485D-8612-AB4F6B9C32E6}" type="presOf" srcId="{E138008E-7FDD-4DF1-9F62-E81A8A85061B}" destId="{E9B599AD-8E98-4FBD-91E2-4BBC56A7D194}" srcOrd="0" destOrd="0" presId="urn:microsoft.com/office/officeart/2005/8/layout/lProcess1"/>
    <dgm:cxn modelId="{C400447F-BD7B-4130-AC57-0D72E884E012}" srcId="{6FC48C62-5CC5-47EA-872C-0BAC8FA02600}" destId="{CF97D62C-22E6-4245-B561-1F48F8BD2BF3}" srcOrd="3" destOrd="0" parTransId="{5F5A03CB-F043-48BE-8A54-08C9099D9BE1}" sibTransId="{EF8E8B7D-2B0F-45D5-BC1B-FC9E78BB6A62}"/>
    <dgm:cxn modelId="{10F6CE03-9ECF-4119-BA55-7630118B436A}" srcId="{A3D50550-8B5F-423E-9CAC-64A03CEF02F0}" destId="{FAEC5A0A-5DCB-4A0D-9CFA-01302D8BDF28}" srcOrd="1" destOrd="0" parTransId="{C62015B9-7258-461E-8211-480A6172ED0E}" sibTransId="{5616EA73-5B3A-449E-8D49-0F549CE00A7F}"/>
    <dgm:cxn modelId="{7383C7D2-4DA5-4B76-A20A-EE22F43E9E33}" type="presOf" srcId="{8A0F5209-12D8-496F-8962-AE2B71F4A890}" destId="{CA665FBE-E792-47EC-BD19-E93424DF7B81}" srcOrd="0" destOrd="0" presId="urn:microsoft.com/office/officeart/2005/8/layout/lProcess1"/>
    <dgm:cxn modelId="{2CFCC439-F474-409E-8625-ADB9B92900D0}" srcId="{6FC48C62-5CC5-47EA-872C-0BAC8FA02600}" destId="{8A0F5209-12D8-496F-8962-AE2B71F4A890}" srcOrd="0" destOrd="0" parTransId="{95AFBF30-89D1-4EDD-9A37-D635F5B3BF89}" sibTransId="{6007B151-B98A-48CC-8208-15A13C852842}"/>
    <dgm:cxn modelId="{6A726D1E-FC13-47D6-9992-C9873CE89774}" srcId="{8A0F5209-12D8-496F-8962-AE2B71F4A890}" destId="{210364BA-4A07-4AFB-8874-DF332636A87F}" srcOrd="0" destOrd="0" parTransId="{764A4200-00E1-47CC-9423-4BED167DF077}" sibTransId="{5877A46E-D8DC-49FB-A26D-750A4D95163C}"/>
    <dgm:cxn modelId="{EB1727A8-D988-434F-988C-D79193E2CC48}" type="presOf" srcId="{764A4200-00E1-47CC-9423-4BED167DF077}" destId="{8BECFA82-C0A9-4D92-84E0-A7E3C77EFA39}" srcOrd="0" destOrd="0" presId="urn:microsoft.com/office/officeart/2005/8/layout/lProcess1"/>
    <dgm:cxn modelId="{7DCE21B3-E7BE-4791-9F7E-36B9FC193374}" type="presOf" srcId="{A3D50550-8B5F-423E-9CAC-64A03CEF02F0}" destId="{E999FE73-52C8-4435-8C15-36A31F2B3747}" srcOrd="0" destOrd="0" presId="urn:microsoft.com/office/officeart/2005/8/layout/lProcess1"/>
    <dgm:cxn modelId="{BF043259-FF96-4EA0-B52E-891EF2DAC27E}" type="presOf" srcId="{FAEC5A0A-5DCB-4A0D-9CFA-01302D8BDF28}" destId="{B1CB911E-932A-4203-97D1-788AEC2963B8}" srcOrd="0" destOrd="0" presId="urn:microsoft.com/office/officeart/2005/8/layout/lProcess1"/>
    <dgm:cxn modelId="{F7D49070-1D98-4157-B3A9-2F70C244D8E4}" type="presOf" srcId="{9C9179FC-9CC9-4DAD-826B-D440064B9A31}" destId="{D44028C6-120F-4E39-91CA-42B05C36BB20}" srcOrd="0" destOrd="0" presId="urn:microsoft.com/office/officeart/2005/8/layout/lProcess1"/>
    <dgm:cxn modelId="{B6D3C707-B444-4223-A06D-FD722396B12E}" type="presOf" srcId="{CF97D62C-22E6-4245-B561-1F48F8BD2BF3}" destId="{860BB726-EBA2-4AF7-98DD-24DF225E00C0}" srcOrd="0" destOrd="0" presId="urn:microsoft.com/office/officeart/2005/8/layout/lProcess1"/>
    <dgm:cxn modelId="{E71E8A10-E3E7-421F-9E03-78A1F8A60E0F}" srcId="{6FC48C62-5CC5-47EA-872C-0BAC8FA02600}" destId="{FF16C240-7000-4B13-B204-42F574D7B1D0}" srcOrd="1" destOrd="0" parTransId="{971F3152-2E37-42AF-A079-722A7F38465A}" sibTransId="{8AF3D138-F19B-4F4F-BCC0-892360971C51}"/>
    <dgm:cxn modelId="{CC99D23B-69F1-44CB-88EF-2D0E571D2D65}" type="presOf" srcId="{6FC48C62-5CC5-47EA-872C-0BAC8FA02600}" destId="{FD39D695-6EDA-4012-8EEA-12587637C988}" srcOrd="0" destOrd="0" presId="urn:microsoft.com/office/officeart/2005/8/layout/lProcess1"/>
    <dgm:cxn modelId="{F776C787-E165-4BDA-904A-261AD5D2EFB2}" type="presOf" srcId="{0251E927-1CF4-47CC-A8BE-297A84E150C9}" destId="{E99C499B-8CB7-4A88-A8FD-8A93CC9A84D2}" srcOrd="0" destOrd="0" presId="urn:microsoft.com/office/officeart/2005/8/layout/lProcess1"/>
    <dgm:cxn modelId="{4BE37FA0-3486-4C64-B4FB-9B7038E97F7B}" type="presParOf" srcId="{FD39D695-6EDA-4012-8EEA-12587637C988}" destId="{3776127C-B803-4E0B-B691-78AE7176AC77}" srcOrd="0" destOrd="0" presId="urn:microsoft.com/office/officeart/2005/8/layout/lProcess1"/>
    <dgm:cxn modelId="{45F63810-F0AE-47D0-A695-BC224ADD5EDC}" type="presParOf" srcId="{3776127C-B803-4E0B-B691-78AE7176AC77}" destId="{CA665FBE-E792-47EC-BD19-E93424DF7B81}" srcOrd="0" destOrd="0" presId="urn:microsoft.com/office/officeart/2005/8/layout/lProcess1"/>
    <dgm:cxn modelId="{6F01BDE9-F18B-4E06-BF0C-998415A52E63}" type="presParOf" srcId="{3776127C-B803-4E0B-B691-78AE7176AC77}" destId="{8BECFA82-C0A9-4D92-84E0-A7E3C77EFA39}" srcOrd="1" destOrd="0" presId="urn:microsoft.com/office/officeart/2005/8/layout/lProcess1"/>
    <dgm:cxn modelId="{C8F4FB3D-D629-4618-B14D-2131DF0E3337}" type="presParOf" srcId="{3776127C-B803-4E0B-B691-78AE7176AC77}" destId="{97A3EAF7-9F98-4915-968A-BF7B17370A17}" srcOrd="2" destOrd="0" presId="urn:microsoft.com/office/officeart/2005/8/layout/lProcess1"/>
    <dgm:cxn modelId="{161CA847-91EF-415D-BD24-3C7420C37348}" type="presParOf" srcId="{FD39D695-6EDA-4012-8EEA-12587637C988}" destId="{E9FF70AF-7C9A-49AA-994B-803F38622FCF}" srcOrd="1" destOrd="0" presId="urn:microsoft.com/office/officeart/2005/8/layout/lProcess1"/>
    <dgm:cxn modelId="{AFE0E1A0-C2E9-4426-ABD9-593F3C8ACF25}" type="presParOf" srcId="{FD39D695-6EDA-4012-8EEA-12587637C988}" destId="{59993D82-BB8C-4E0C-B733-790D5D68FD32}" srcOrd="2" destOrd="0" presId="urn:microsoft.com/office/officeart/2005/8/layout/lProcess1"/>
    <dgm:cxn modelId="{E81D9D48-F8EC-4537-A22E-F44966DDED33}" type="presParOf" srcId="{59993D82-BB8C-4E0C-B733-790D5D68FD32}" destId="{969D8353-9A9C-45D2-A515-29B3193EA5B1}" srcOrd="0" destOrd="0" presId="urn:microsoft.com/office/officeart/2005/8/layout/lProcess1"/>
    <dgm:cxn modelId="{D4DAD450-94AE-45FA-81EE-B718D82C31DF}" type="presParOf" srcId="{59993D82-BB8C-4E0C-B733-790D5D68FD32}" destId="{8801F3A3-1929-4BF0-AD6F-030488ECCC73}" srcOrd="1" destOrd="0" presId="urn:microsoft.com/office/officeart/2005/8/layout/lProcess1"/>
    <dgm:cxn modelId="{98680997-DA81-4451-B0F4-8BE36706A30C}" type="presParOf" srcId="{59993D82-BB8C-4E0C-B733-790D5D68FD32}" destId="{D0CD6087-AD4B-47E1-BCD8-04FB3086B50A}" srcOrd="2" destOrd="0" presId="urn:microsoft.com/office/officeart/2005/8/layout/lProcess1"/>
    <dgm:cxn modelId="{B026C646-5493-4FCF-BF45-4BB770140271}" type="presParOf" srcId="{FD39D695-6EDA-4012-8EEA-12587637C988}" destId="{BDB1C426-44F1-4923-BE3C-B0492FF4A09A}" srcOrd="3" destOrd="0" presId="urn:microsoft.com/office/officeart/2005/8/layout/lProcess1"/>
    <dgm:cxn modelId="{9BCCB6E4-E62C-4AE4-A165-AF8527C83804}" type="presParOf" srcId="{FD39D695-6EDA-4012-8EEA-12587637C988}" destId="{2562406C-E9CB-4AE3-815B-D5B24D2ED6BA}" srcOrd="4" destOrd="0" presId="urn:microsoft.com/office/officeart/2005/8/layout/lProcess1"/>
    <dgm:cxn modelId="{854F2FC2-CD2A-4191-920F-340F99F631F1}" type="presParOf" srcId="{2562406C-E9CB-4AE3-815B-D5B24D2ED6BA}" destId="{E999FE73-52C8-4435-8C15-36A31F2B3747}" srcOrd="0" destOrd="0" presId="urn:microsoft.com/office/officeart/2005/8/layout/lProcess1"/>
    <dgm:cxn modelId="{05279193-AB55-4A4D-A17C-1509362F1821}" type="presParOf" srcId="{2562406C-E9CB-4AE3-815B-D5B24D2ED6BA}" destId="{E99C499B-8CB7-4A88-A8FD-8A93CC9A84D2}" srcOrd="1" destOrd="0" presId="urn:microsoft.com/office/officeart/2005/8/layout/lProcess1"/>
    <dgm:cxn modelId="{AE1C3220-C16D-49AD-A497-34CEE9A32DD6}" type="presParOf" srcId="{2562406C-E9CB-4AE3-815B-D5B24D2ED6BA}" destId="{D44028C6-120F-4E39-91CA-42B05C36BB20}" srcOrd="2" destOrd="0" presId="urn:microsoft.com/office/officeart/2005/8/layout/lProcess1"/>
    <dgm:cxn modelId="{3ED6D1E2-74DB-4CBF-B066-BDE295D0BBA9}" type="presParOf" srcId="{2562406C-E9CB-4AE3-815B-D5B24D2ED6BA}" destId="{E9B599AD-8E98-4FBD-91E2-4BBC56A7D194}" srcOrd="3" destOrd="0" presId="urn:microsoft.com/office/officeart/2005/8/layout/lProcess1"/>
    <dgm:cxn modelId="{09015068-80F4-4CC9-980D-E663FDED1F19}" type="presParOf" srcId="{2562406C-E9CB-4AE3-815B-D5B24D2ED6BA}" destId="{B1CB911E-932A-4203-97D1-788AEC2963B8}" srcOrd="4" destOrd="0" presId="urn:microsoft.com/office/officeart/2005/8/layout/lProcess1"/>
    <dgm:cxn modelId="{B0618F34-170E-4B8A-A60D-DF5477F01362}" type="presParOf" srcId="{FD39D695-6EDA-4012-8EEA-12587637C988}" destId="{5C33078E-A674-4959-BF83-BBC7E059B911}" srcOrd="5" destOrd="0" presId="urn:microsoft.com/office/officeart/2005/8/layout/lProcess1"/>
    <dgm:cxn modelId="{4D3B5452-2BDB-40EB-8327-61D7713E3E53}" type="presParOf" srcId="{FD39D695-6EDA-4012-8EEA-12587637C988}" destId="{76942B00-FEBE-4DE6-97CD-E5A9207FEB3B}" srcOrd="6" destOrd="0" presId="urn:microsoft.com/office/officeart/2005/8/layout/lProcess1"/>
    <dgm:cxn modelId="{A48B442B-0163-4758-A87A-277D0BC33D8E}" type="presParOf" srcId="{76942B00-FEBE-4DE6-97CD-E5A9207FEB3B}" destId="{860BB726-EBA2-4AF7-98DD-24DF225E00C0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6C72E62-EC78-4CD5-9035-2611639210AD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7C2591-9FDD-43FC-B416-636DCF0DAB4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У</a:t>
          </a:r>
          <a:r>
            <a: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частие предприятия реального сектора экономики, оказывающего </a:t>
          </a:r>
          <a:r>
            <a:rPr lang="ru-RU" sz="1600" b="1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софинансирование</a:t>
          </a:r>
          <a:r>
            <a: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проекта (в денежной и неденежной форме) в размере не менее 20% от суммы субсидии РБ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8EBAEB-75D1-438A-9172-C4F1666A379C}" type="parTrans" cxnId="{8B0C6405-EAB1-4507-B6C7-3C84A6E88B53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4BD13B-6106-40A8-AFA8-85CB55DCAFEF}" type="sibTrans" cxnId="{8B0C6405-EAB1-4507-B6C7-3C84A6E88B53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A7F181-6EDE-4B17-8626-A114B8FC7AC7}">
      <dgm:prSet phldrT="[Текст]" custT="1"/>
      <dgm:spPr/>
      <dgm:t>
        <a:bodyPr/>
        <a:lstStyle/>
        <a:p>
          <a:pPr>
            <a:buFont typeface="Arial" pitchFamily="34" charset="0"/>
            <a:buNone/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Одна школа 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=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один проект</a:t>
          </a:r>
        </a:p>
      </dgm:t>
    </dgm:pt>
    <dgm:pt modelId="{50556C67-AB36-401D-8C39-5E39986E9AC0}" type="parTrans" cxnId="{7C9DC7FD-E576-4061-B8F1-7A9CE5804A6F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FBFC94-7581-4B89-A61F-545D67763609}" type="sibTrans" cxnId="{7C9DC7FD-E576-4061-B8F1-7A9CE5804A6F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ED1417-19A5-472F-B12E-10DA33A59FC0}">
      <dgm:prSet phldrT="[Текст]" custT="1"/>
      <dgm:spPr/>
      <dgm:t>
        <a:bodyPr/>
        <a:lstStyle/>
        <a:p>
          <a:pPr>
            <a:buNone/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реализации проекта образовательной организации высшего образования, являющейся участницей Евразийского научно-образовательного центра мирового уровня</a:t>
          </a:r>
        </a:p>
      </dgm:t>
    </dgm:pt>
    <dgm:pt modelId="{DCCB16D2-88DA-487B-9806-44681A6EC6E3}" type="parTrans" cxnId="{3B11B8DF-F35C-4BE2-95E6-2ACF6C4FCFD4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672E5D-0128-4CBB-9528-6C73537EEDDC}" type="sibTrans" cxnId="{3B11B8DF-F35C-4BE2-95E6-2ACF6C4FCFD4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D8B198-6C73-4823-9FF5-9AC0BDC5FC21}" type="pres">
      <dgm:prSet presAssocID="{66C72E62-EC78-4CD5-9035-2611639210A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B58295B-8D1F-4261-91EE-75C6F4E7C49D}" type="pres">
      <dgm:prSet presAssocID="{097C2591-9FDD-43FC-B416-636DCF0DAB4A}" presName="root" presStyleCnt="0"/>
      <dgm:spPr/>
    </dgm:pt>
    <dgm:pt modelId="{C9B9CD80-3024-4B72-A3CE-ACC788ECAE0B}" type="pres">
      <dgm:prSet presAssocID="{097C2591-9FDD-43FC-B416-636DCF0DAB4A}" presName="rootComposite" presStyleCnt="0"/>
      <dgm:spPr/>
    </dgm:pt>
    <dgm:pt modelId="{4FAD66BC-72C0-4930-B6A9-0B05BD4237C9}" type="pres">
      <dgm:prSet presAssocID="{097C2591-9FDD-43FC-B416-636DCF0DAB4A}" presName="rootText" presStyleLbl="node1" presStyleIdx="0" presStyleCnt="1" custScaleX="110188" custLinFactY="34805" custLinFactNeighborX="16150" custLinFactNeighborY="100000"/>
      <dgm:spPr/>
      <dgm:t>
        <a:bodyPr/>
        <a:lstStyle/>
        <a:p>
          <a:endParaRPr lang="ru-RU"/>
        </a:p>
      </dgm:t>
    </dgm:pt>
    <dgm:pt modelId="{10EE0500-9874-45DC-9DDD-5E2C5E55C081}" type="pres">
      <dgm:prSet presAssocID="{097C2591-9FDD-43FC-B416-636DCF0DAB4A}" presName="rootConnector" presStyleLbl="node1" presStyleIdx="0" presStyleCnt="1"/>
      <dgm:spPr/>
      <dgm:t>
        <a:bodyPr/>
        <a:lstStyle/>
        <a:p>
          <a:endParaRPr lang="ru-RU"/>
        </a:p>
      </dgm:t>
    </dgm:pt>
    <dgm:pt modelId="{134E0719-9EB8-4A83-8D16-4D01299B8FE8}" type="pres">
      <dgm:prSet presAssocID="{097C2591-9FDD-43FC-B416-636DCF0DAB4A}" presName="childShape" presStyleCnt="0"/>
      <dgm:spPr/>
    </dgm:pt>
    <dgm:pt modelId="{8107E754-2ECC-4CA5-886C-837A5BFF1662}" type="pres">
      <dgm:prSet presAssocID="{50556C67-AB36-401D-8C39-5E39986E9AC0}" presName="Name13" presStyleLbl="parChTrans1D2" presStyleIdx="0" presStyleCnt="2"/>
      <dgm:spPr/>
      <dgm:t>
        <a:bodyPr/>
        <a:lstStyle/>
        <a:p>
          <a:endParaRPr lang="ru-RU"/>
        </a:p>
      </dgm:t>
    </dgm:pt>
    <dgm:pt modelId="{61E61A5A-20F5-4AFC-BC0D-A36A4508AEC8}" type="pres">
      <dgm:prSet presAssocID="{99A7F181-6EDE-4B17-8626-A114B8FC7AC7}" presName="childText" presStyleLbl="bgAcc1" presStyleIdx="0" presStyleCnt="2" custScaleX="126017" custLinFactX="11311" custLinFactNeighborX="100000" custLinFactNeighborY="-700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E67AAF-6D7A-4394-BA3E-7EEC5EF583F7}" type="pres">
      <dgm:prSet presAssocID="{DCCB16D2-88DA-487B-9806-44681A6EC6E3}" presName="Name13" presStyleLbl="parChTrans1D2" presStyleIdx="1" presStyleCnt="2"/>
      <dgm:spPr/>
      <dgm:t>
        <a:bodyPr/>
        <a:lstStyle/>
        <a:p>
          <a:endParaRPr lang="ru-RU"/>
        </a:p>
      </dgm:t>
    </dgm:pt>
    <dgm:pt modelId="{5930E10F-4AB8-4E70-9FEA-8050B2E38DC4}" type="pres">
      <dgm:prSet presAssocID="{21ED1417-19A5-472F-B12E-10DA33A59FC0}" presName="childText" presStyleLbl="bgAcc1" presStyleIdx="1" presStyleCnt="2" custScaleX="157826" custScaleY="109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0C6405-EAB1-4507-B6C7-3C84A6E88B53}" srcId="{66C72E62-EC78-4CD5-9035-2611639210AD}" destId="{097C2591-9FDD-43FC-B416-636DCF0DAB4A}" srcOrd="0" destOrd="0" parTransId="{E08EBAEB-75D1-438A-9172-C4F1666A379C}" sibTransId="{B84BD13B-6106-40A8-AFA8-85CB55DCAFEF}"/>
    <dgm:cxn modelId="{39A785E3-E9B1-441C-B50F-41A91BF16CDF}" type="presOf" srcId="{50556C67-AB36-401D-8C39-5E39986E9AC0}" destId="{8107E754-2ECC-4CA5-886C-837A5BFF1662}" srcOrd="0" destOrd="0" presId="urn:microsoft.com/office/officeart/2005/8/layout/hierarchy3"/>
    <dgm:cxn modelId="{7C9DC7FD-E576-4061-B8F1-7A9CE5804A6F}" srcId="{097C2591-9FDD-43FC-B416-636DCF0DAB4A}" destId="{99A7F181-6EDE-4B17-8626-A114B8FC7AC7}" srcOrd="0" destOrd="0" parTransId="{50556C67-AB36-401D-8C39-5E39986E9AC0}" sibTransId="{16FBFC94-7581-4B89-A61F-545D67763609}"/>
    <dgm:cxn modelId="{3B11B8DF-F35C-4BE2-95E6-2ACF6C4FCFD4}" srcId="{097C2591-9FDD-43FC-B416-636DCF0DAB4A}" destId="{21ED1417-19A5-472F-B12E-10DA33A59FC0}" srcOrd="1" destOrd="0" parTransId="{DCCB16D2-88DA-487B-9806-44681A6EC6E3}" sibTransId="{82672E5D-0128-4CBB-9528-6C73537EEDDC}"/>
    <dgm:cxn modelId="{78EDE9F4-421E-4D92-8971-B13783BDC83A}" type="presOf" srcId="{097C2591-9FDD-43FC-B416-636DCF0DAB4A}" destId="{4FAD66BC-72C0-4930-B6A9-0B05BD4237C9}" srcOrd="0" destOrd="0" presId="urn:microsoft.com/office/officeart/2005/8/layout/hierarchy3"/>
    <dgm:cxn modelId="{B564B18E-D7EF-4849-A1E8-C494ACD8BC25}" type="presOf" srcId="{097C2591-9FDD-43FC-B416-636DCF0DAB4A}" destId="{10EE0500-9874-45DC-9DDD-5E2C5E55C081}" srcOrd="1" destOrd="0" presId="urn:microsoft.com/office/officeart/2005/8/layout/hierarchy3"/>
    <dgm:cxn modelId="{096DDD9E-648E-4070-B6BE-5EE186A1E796}" type="presOf" srcId="{66C72E62-EC78-4CD5-9035-2611639210AD}" destId="{D7D8B198-6C73-4823-9FF5-9AC0BDC5FC21}" srcOrd="0" destOrd="0" presId="urn:microsoft.com/office/officeart/2005/8/layout/hierarchy3"/>
    <dgm:cxn modelId="{D19054C3-84B5-4FDF-8A81-F366A0DA38A7}" type="presOf" srcId="{DCCB16D2-88DA-487B-9806-44681A6EC6E3}" destId="{A6E67AAF-6D7A-4394-BA3E-7EEC5EF583F7}" srcOrd="0" destOrd="0" presId="urn:microsoft.com/office/officeart/2005/8/layout/hierarchy3"/>
    <dgm:cxn modelId="{7105459B-A142-4DE1-9A08-F9CABFBCCA02}" type="presOf" srcId="{99A7F181-6EDE-4B17-8626-A114B8FC7AC7}" destId="{61E61A5A-20F5-4AFC-BC0D-A36A4508AEC8}" srcOrd="0" destOrd="0" presId="urn:microsoft.com/office/officeart/2005/8/layout/hierarchy3"/>
    <dgm:cxn modelId="{5F6EAC08-9377-4143-90F0-6690DAE83BF3}" type="presOf" srcId="{21ED1417-19A5-472F-B12E-10DA33A59FC0}" destId="{5930E10F-4AB8-4E70-9FEA-8050B2E38DC4}" srcOrd="0" destOrd="0" presId="urn:microsoft.com/office/officeart/2005/8/layout/hierarchy3"/>
    <dgm:cxn modelId="{23E82686-50BC-436C-8F8A-01575744AC1F}" type="presParOf" srcId="{D7D8B198-6C73-4823-9FF5-9AC0BDC5FC21}" destId="{2B58295B-8D1F-4261-91EE-75C6F4E7C49D}" srcOrd="0" destOrd="0" presId="urn:microsoft.com/office/officeart/2005/8/layout/hierarchy3"/>
    <dgm:cxn modelId="{AE0B63D4-EB2F-44E4-BB57-00C141B6704A}" type="presParOf" srcId="{2B58295B-8D1F-4261-91EE-75C6F4E7C49D}" destId="{C9B9CD80-3024-4B72-A3CE-ACC788ECAE0B}" srcOrd="0" destOrd="0" presId="urn:microsoft.com/office/officeart/2005/8/layout/hierarchy3"/>
    <dgm:cxn modelId="{FA0AE50A-43EC-4940-88E8-D9EE55BF1231}" type="presParOf" srcId="{C9B9CD80-3024-4B72-A3CE-ACC788ECAE0B}" destId="{4FAD66BC-72C0-4930-B6A9-0B05BD4237C9}" srcOrd="0" destOrd="0" presId="urn:microsoft.com/office/officeart/2005/8/layout/hierarchy3"/>
    <dgm:cxn modelId="{51A1C103-84EB-4394-8B17-A4434021B096}" type="presParOf" srcId="{C9B9CD80-3024-4B72-A3CE-ACC788ECAE0B}" destId="{10EE0500-9874-45DC-9DDD-5E2C5E55C081}" srcOrd="1" destOrd="0" presId="urn:microsoft.com/office/officeart/2005/8/layout/hierarchy3"/>
    <dgm:cxn modelId="{7C36F512-24CB-40F8-A064-183DD4E04CC9}" type="presParOf" srcId="{2B58295B-8D1F-4261-91EE-75C6F4E7C49D}" destId="{134E0719-9EB8-4A83-8D16-4D01299B8FE8}" srcOrd="1" destOrd="0" presId="urn:microsoft.com/office/officeart/2005/8/layout/hierarchy3"/>
    <dgm:cxn modelId="{2FDC0023-9B20-453F-9EC6-93A9139BB4E5}" type="presParOf" srcId="{134E0719-9EB8-4A83-8D16-4D01299B8FE8}" destId="{8107E754-2ECC-4CA5-886C-837A5BFF1662}" srcOrd="0" destOrd="0" presId="urn:microsoft.com/office/officeart/2005/8/layout/hierarchy3"/>
    <dgm:cxn modelId="{5F4ED257-4FA7-4CA4-BDC8-B7AA9B59E629}" type="presParOf" srcId="{134E0719-9EB8-4A83-8D16-4D01299B8FE8}" destId="{61E61A5A-20F5-4AFC-BC0D-A36A4508AEC8}" srcOrd="1" destOrd="0" presId="urn:microsoft.com/office/officeart/2005/8/layout/hierarchy3"/>
    <dgm:cxn modelId="{1CD3526D-1292-433D-AB26-9A03B0536A05}" type="presParOf" srcId="{134E0719-9EB8-4A83-8D16-4D01299B8FE8}" destId="{A6E67AAF-6D7A-4394-BA3E-7EEC5EF583F7}" srcOrd="2" destOrd="0" presId="urn:microsoft.com/office/officeart/2005/8/layout/hierarchy3"/>
    <dgm:cxn modelId="{FC7BECAA-FD0D-443F-AA33-4A1B8E126B66}" type="presParOf" srcId="{134E0719-9EB8-4A83-8D16-4D01299B8FE8}" destId="{5930E10F-4AB8-4E70-9FEA-8050B2E38DC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FA7C71E-8115-4876-A2A7-3F44FB339DBB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0AAEBE-7749-4FF3-A3F4-116607BDC670}">
      <dgm:prSet phldrT="[Текст]" custT="1"/>
      <dgm:spPr>
        <a:solidFill>
          <a:srgbClr val="1746D6"/>
        </a:solidFill>
      </dgm:spPr>
      <dgm:t>
        <a:bodyPr/>
        <a:lstStyle/>
        <a:p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Субсидия </a:t>
          </a:r>
        </a:p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2 </a:t>
          </a:r>
          <a:r>
            <a:rPr lang="ru-RU" sz="1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млн.руб</a:t>
          </a: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8E026BBB-252A-40D9-964B-750F7498E801}" type="parTrans" cxnId="{B269FBD9-6AD7-4601-A444-C55AF19776F8}">
      <dgm:prSet/>
      <dgm:spPr/>
      <dgm:t>
        <a:bodyPr/>
        <a:lstStyle/>
        <a:p>
          <a:endParaRPr lang="ru-RU"/>
        </a:p>
      </dgm:t>
    </dgm:pt>
    <dgm:pt modelId="{AD2B5DB9-130C-4B4F-AFD3-05F7EA7BA7C8}" type="sibTrans" cxnId="{B269FBD9-6AD7-4601-A444-C55AF19776F8}">
      <dgm:prSet/>
      <dgm:spPr/>
      <dgm:t>
        <a:bodyPr/>
        <a:lstStyle/>
        <a:p>
          <a:endParaRPr lang="ru-RU"/>
        </a:p>
      </dgm:t>
    </dgm:pt>
    <dgm:pt modelId="{9EE80D1B-555C-4CED-9B81-839F4355CD12}">
      <dgm:prSet phldrT="[Текст]" custT="1"/>
      <dgm:spPr>
        <a:solidFill>
          <a:srgbClr val="1746D6"/>
        </a:solidFill>
      </dgm:spPr>
      <dgm:t>
        <a:bodyPr/>
        <a:lstStyle/>
        <a:p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Вклад МО 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200 </a:t>
          </a: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тыс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ru-RU" sz="1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руб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141C0D-E2A5-4B25-8E02-8C38BBB448B5}" type="parTrans" cxnId="{7C71A98B-D078-4547-8E2A-153E1932374E}">
      <dgm:prSet/>
      <dgm:spPr/>
      <dgm:t>
        <a:bodyPr/>
        <a:lstStyle/>
        <a:p>
          <a:endParaRPr lang="ru-RU"/>
        </a:p>
      </dgm:t>
    </dgm:pt>
    <dgm:pt modelId="{37D6A7C6-F50D-4CBA-BD11-22130F469726}" type="sibTrans" cxnId="{7C71A98B-D078-4547-8E2A-153E1932374E}">
      <dgm:prSet/>
      <dgm:spPr/>
      <dgm:t>
        <a:bodyPr/>
        <a:lstStyle/>
        <a:p>
          <a:endParaRPr lang="ru-RU"/>
        </a:p>
      </dgm:t>
    </dgm:pt>
    <dgm:pt modelId="{EF1DE559-2489-433C-AF7F-E18B43D2FDCF}">
      <dgm:prSet phldrT="[Текст]" custT="1"/>
      <dgm:spPr>
        <a:solidFill>
          <a:srgbClr val="1746D6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Вклад</a:t>
          </a:r>
          <a:r>
            <a:rPr lang="ru-RU" sz="1800" b="1" baseline="0" dirty="0" smtClean="0">
              <a:latin typeface="Arial" panose="020B0604020202020204" pitchFamily="34" charset="0"/>
              <a:cs typeface="Arial" panose="020B0604020202020204" pitchFamily="34" charset="0"/>
            </a:rPr>
            <a:t> реального сектора экономики</a:t>
          </a:r>
        </a:p>
        <a:p>
          <a:pPr>
            <a:spcAft>
              <a:spcPts val="0"/>
            </a:spcAft>
          </a:pPr>
          <a:r>
            <a:rPr lang="ru-RU" sz="1800" b="1" baseline="0" dirty="0" smtClean="0">
              <a:latin typeface="Arial" panose="020B0604020202020204" pitchFamily="34" charset="0"/>
              <a:cs typeface="Arial" panose="020B0604020202020204" pitchFamily="34" charset="0"/>
            </a:rPr>
            <a:t>(не менее 20%*)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1DCBFB-F461-4921-888B-542343DA8FD5}" type="parTrans" cxnId="{2E008699-A93D-49E8-94F1-71319E84040A}">
      <dgm:prSet/>
      <dgm:spPr/>
      <dgm:t>
        <a:bodyPr/>
        <a:lstStyle/>
        <a:p>
          <a:endParaRPr lang="ru-RU"/>
        </a:p>
      </dgm:t>
    </dgm:pt>
    <dgm:pt modelId="{1F87DE3E-0CA9-464F-A57B-84BC23145988}" type="sibTrans" cxnId="{2E008699-A93D-49E8-94F1-71319E84040A}">
      <dgm:prSet/>
      <dgm:spPr/>
      <dgm:t>
        <a:bodyPr/>
        <a:lstStyle/>
        <a:p>
          <a:endParaRPr lang="ru-RU"/>
        </a:p>
      </dgm:t>
    </dgm:pt>
    <dgm:pt modelId="{A9CC0F69-B62F-44A7-AE7E-66D88F4B2B2B}">
      <dgm:prSet/>
      <dgm:spPr>
        <a:solidFill>
          <a:srgbClr val="1746D6"/>
        </a:solidFill>
      </dgm:spPr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Стоимость проекта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613511-11FD-4D3B-9571-2781B17685DB}" type="parTrans" cxnId="{3613384C-8F81-4726-9CE2-F0B50F10AF7F}">
      <dgm:prSet/>
      <dgm:spPr/>
      <dgm:t>
        <a:bodyPr/>
        <a:lstStyle/>
        <a:p>
          <a:endParaRPr lang="ru-RU"/>
        </a:p>
      </dgm:t>
    </dgm:pt>
    <dgm:pt modelId="{463A5CF1-905F-4317-AB99-2DACBFF08FE1}" type="sibTrans" cxnId="{3613384C-8F81-4726-9CE2-F0B50F10AF7F}">
      <dgm:prSet/>
      <dgm:spPr/>
      <dgm:t>
        <a:bodyPr/>
        <a:lstStyle/>
        <a:p>
          <a:endParaRPr lang="ru-RU"/>
        </a:p>
      </dgm:t>
    </dgm:pt>
    <dgm:pt modelId="{405E0D64-E729-4F2B-A47F-D582291506A9}" type="pres">
      <dgm:prSet presAssocID="{6FA7C71E-8115-4876-A2A7-3F44FB339DB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BB86AB-1A2C-4F1A-82DE-7D0821C5220D}" type="pres">
      <dgm:prSet presAssocID="{630AAEBE-7749-4FF3-A3F4-116607BDC67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99D2BB-0CEC-44D3-9E83-75C7318D5F42}" type="pres">
      <dgm:prSet presAssocID="{AD2B5DB9-130C-4B4F-AFD3-05F7EA7BA7C8}" presName="spacerL" presStyleCnt="0"/>
      <dgm:spPr/>
    </dgm:pt>
    <dgm:pt modelId="{3B4A299B-FA90-4862-9E6D-A3A07F6E0310}" type="pres">
      <dgm:prSet presAssocID="{AD2B5DB9-130C-4B4F-AFD3-05F7EA7BA7C8}" presName="sibTrans" presStyleLbl="sibTrans2D1" presStyleIdx="0" presStyleCnt="3"/>
      <dgm:spPr/>
      <dgm:t>
        <a:bodyPr/>
        <a:lstStyle/>
        <a:p>
          <a:endParaRPr lang="ru-RU"/>
        </a:p>
      </dgm:t>
    </dgm:pt>
    <dgm:pt modelId="{11A29BCF-37D1-4345-B26A-38EB478746A4}" type="pres">
      <dgm:prSet presAssocID="{AD2B5DB9-130C-4B4F-AFD3-05F7EA7BA7C8}" presName="spacerR" presStyleCnt="0"/>
      <dgm:spPr/>
    </dgm:pt>
    <dgm:pt modelId="{E28E9641-5E7F-4E2E-ABF1-A9702EFE83D4}" type="pres">
      <dgm:prSet presAssocID="{9EE80D1B-555C-4CED-9B81-839F4355CD1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254618-FDFF-49C0-B47F-1DB4D2BAAE84}" type="pres">
      <dgm:prSet presAssocID="{37D6A7C6-F50D-4CBA-BD11-22130F469726}" presName="spacerL" presStyleCnt="0"/>
      <dgm:spPr/>
    </dgm:pt>
    <dgm:pt modelId="{310FE21E-BC41-4B88-89FC-A8F63CC19637}" type="pres">
      <dgm:prSet presAssocID="{37D6A7C6-F50D-4CBA-BD11-22130F469726}" presName="sibTrans" presStyleLbl="sibTrans2D1" presStyleIdx="1" presStyleCnt="3"/>
      <dgm:spPr/>
      <dgm:t>
        <a:bodyPr/>
        <a:lstStyle/>
        <a:p>
          <a:endParaRPr lang="ru-RU"/>
        </a:p>
      </dgm:t>
    </dgm:pt>
    <dgm:pt modelId="{821A7A5D-4937-474A-A7DC-ACBFF97F8D33}" type="pres">
      <dgm:prSet presAssocID="{37D6A7C6-F50D-4CBA-BD11-22130F469726}" presName="spacerR" presStyleCnt="0"/>
      <dgm:spPr/>
    </dgm:pt>
    <dgm:pt modelId="{25E2A0F1-F4DD-4E82-910C-B44096048415}" type="pres">
      <dgm:prSet presAssocID="{EF1DE559-2489-433C-AF7F-E18B43D2FDC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BC6A83-0D42-4786-80CE-1CDC46BB95C0}" type="pres">
      <dgm:prSet presAssocID="{1F87DE3E-0CA9-464F-A57B-84BC23145988}" presName="spacerL" presStyleCnt="0"/>
      <dgm:spPr/>
    </dgm:pt>
    <dgm:pt modelId="{46EEB1B4-A9D9-4572-B071-D4325F7328C3}" type="pres">
      <dgm:prSet presAssocID="{1F87DE3E-0CA9-464F-A57B-84BC23145988}" presName="sibTrans" presStyleLbl="sibTrans2D1" presStyleIdx="2" presStyleCnt="3"/>
      <dgm:spPr/>
      <dgm:t>
        <a:bodyPr/>
        <a:lstStyle/>
        <a:p>
          <a:endParaRPr lang="ru-RU"/>
        </a:p>
      </dgm:t>
    </dgm:pt>
    <dgm:pt modelId="{01D60B57-3167-4277-BFD7-788562FAAB0C}" type="pres">
      <dgm:prSet presAssocID="{1F87DE3E-0CA9-464F-A57B-84BC23145988}" presName="spacerR" presStyleCnt="0"/>
      <dgm:spPr/>
    </dgm:pt>
    <dgm:pt modelId="{D58F9BE7-C079-4C62-B743-7A2EEEE84869}" type="pres">
      <dgm:prSet presAssocID="{A9CC0F69-B62F-44A7-AE7E-66D88F4B2B2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69FBD9-6AD7-4601-A444-C55AF19776F8}" srcId="{6FA7C71E-8115-4876-A2A7-3F44FB339DBB}" destId="{630AAEBE-7749-4FF3-A3F4-116607BDC670}" srcOrd="0" destOrd="0" parTransId="{8E026BBB-252A-40D9-964B-750F7498E801}" sibTransId="{AD2B5DB9-130C-4B4F-AFD3-05F7EA7BA7C8}"/>
    <dgm:cxn modelId="{256AF1BB-0656-46EF-9F79-D733F0CA1AA5}" type="presOf" srcId="{9EE80D1B-555C-4CED-9B81-839F4355CD12}" destId="{E28E9641-5E7F-4E2E-ABF1-A9702EFE83D4}" srcOrd="0" destOrd="0" presId="urn:microsoft.com/office/officeart/2005/8/layout/equation1"/>
    <dgm:cxn modelId="{06379836-04EA-4BA3-A2BE-DB7A832CCB33}" type="presOf" srcId="{EF1DE559-2489-433C-AF7F-E18B43D2FDCF}" destId="{25E2A0F1-F4DD-4E82-910C-B44096048415}" srcOrd="0" destOrd="0" presId="urn:microsoft.com/office/officeart/2005/8/layout/equation1"/>
    <dgm:cxn modelId="{3CAF3D54-F05B-4F4B-BCD2-2D1B8DCD039D}" type="presOf" srcId="{630AAEBE-7749-4FF3-A3F4-116607BDC670}" destId="{D3BB86AB-1A2C-4F1A-82DE-7D0821C5220D}" srcOrd="0" destOrd="0" presId="urn:microsoft.com/office/officeart/2005/8/layout/equation1"/>
    <dgm:cxn modelId="{F7D87DAE-D807-4BC8-935A-E64297EE0E57}" type="presOf" srcId="{A9CC0F69-B62F-44A7-AE7E-66D88F4B2B2B}" destId="{D58F9BE7-C079-4C62-B743-7A2EEEE84869}" srcOrd="0" destOrd="0" presId="urn:microsoft.com/office/officeart/2005/8/layout/equation1"/>
    <dgm:cxn modelId="{BE937AD6-AC83-4502-9729-37C2565B7A65}" type="presOf" srcId="{1F87DE3E-0CA9-464F-A57B-84BC23145988}" destId="{46EEB1B4-A9D9-4572-B071-D4325F7328C3}" srcOrd="0" destOrd="0" presId="urn:microsoft.com/office/officeart/2005/8/layout/equation1"/>
    <dgm:cxn modelId="{2E008699-A93D-49E8-94F1-71319E84040A}" srcId="{6FA7C71E-8115-4876-A2A7-3F44FB339DBB}" destId="{EF1DE559-2489-433C-AF7F-E18B43D2FDCF}" srcOrd="2" destOrd="0" parTransId="{A51DCBFB-F461-4921-888B-542343DA8FD5}" sibTransId="{1F87DE3E-0CA9-464F-A57B-84BC23145988}"/>
    <dgm:cxn modelId="{2A018A7F-FEA2-403F-ADD9-ABDDAF0A4F88}" type="presOf" srcId="{37D6A7C6-F50D-4CBA-BD11-22130F469726}" destId="{310FE21E-BC41-4B88-89FC-A8F63CC19637}" srcOrd="0" destOrd="0" presId="urn:microsoft.com/office/officeart/2005/8/layout/equation1"/>
    <dgm:cxn modelId="{7C71A98B-D078-4547-8E2A-153E1932374E}" srcId="{6FA7C71E-8115-4876-A2A7-3F44FB339DBB}" destId="{9EE80D1B-555C-4CED-9B81-839F4355CD12}" srcOrd="1" destOrd="0" parTransId="{F1141C0D-E2A5-4B25-8E02-8C38BBB448B5}" sibTransId="{37D6A7C6-F50D-4CBA-BD11-22130F469726}"/>
    <dgm:cxn modelId="{3459453F-C4D9-4785-9E4E-DBFE36DC6B67}" type="presOf" srcId="{AD2B5DB9-130C-4B4F-AFD3-05F7EA7BA7C8}" destId="{3B4A299B-FA90-4862-9E6D-A3A07F6E0310}" srcOrd="0" destOrd="0" presId="urn:microsoft.com/office/officeart/2005/8/layout/equation1"/>
    <dgm:cxn modelId="{3613384C-8F81-4726-9CE2-F0B50F10AF7F}" srcId="{6FA7C71E-8115-4876-A2A7-3F44FB339DBB}" destId="{A9CC0F69-B62F-44A7-AE7E-66D88F4B2B2B}" srcOrd="3" destOrd="0" parTransId="{3F613511-11FD-4D3B-9571-2781B17685DB}" sibTransId="{463A5CF1-905F-4317-AB99-2DACBFF08FE1}"/>
    <dgm:cxn modelId="{8D4FBD19-8941-45E1-8572-9FB4E813DDA3}" type="presOf" srcId="{6FA7C71E-8115-4876-A2A7-3F44FB339DBB}" destId="{405E0D64-E729-4F2B-A47F-D582291506A9}" srcOrd="0" destOrd="0" presId="urn:microsoft.com/office/officeart/2005/8/layout/equation1"/>
    <dgm:cxn modelId="{71BEDA32-9E2E-4CC4-868B-4FC6C3016041}" type="presParOf" srcId="{405E0D64-E729-4F2B-A47F-D582291506A9}" destId="{D3BB86AB-1A2C-4F1A-82DE-7D0821C5220D}" srcOrd="0" destOrd="0" presId="urn:microsoft.com/office/officeart/2005/8/layout/equation1"/>
    <dgm:cxn modelId="{B6F087B3-9CE0-4BBB-9FD0-09153B9925CA}" type="presParOf" srcId="{405E0D64-E729-4F2B-A47F-D582291506A9}" destId="{4799D2BB-0CEC-44D3-9E83-75C7318D5F42}" srcOrd="1" destOrd="0" presId="urn:microsoft.com/office/officeart/2005/8/layout/equation1"/>
    <dgm:cxn modelId="{AAEF2F7A-FB3E-49C7-A06E-DDD71DEA98A1}" type="presParOf" srcId="{405E0D64-E729-4F2B-A47F-D582291506A9}" destId="{3B4A299B-FA90-4862-9E6D-A3A07F6E0310}" srcOrd="2" destOrd="0" presId="urn:microsoft.com/office/officeart/2005/8/layout/equation1"/>
    <dgm:cxn modelId="{3BEE44ED-EF7F-4B11-82DA-B846B5E5EE3A}" type="presParOf" srcId="{405E0D64-E729-4F2B-A47F-D582291506A9}" destId="{11A29BCF-37D1-4345-B26A-38EB478746A4}" srcOrd="3" destOrd="0" presId="urn:microsoft.com/office/officeart/2005/8/layout/equation1"/>
    <dgm:cxn modelId="{BBB5BA76-AD24-48CF-9CDD-51221D80D059}" type="presParOf" srcId="{405E0D64-E729-4F2B-A47F-D582291506A9}" destId="{E28E9641-5E7F-4E2E-ABF1-A9702EFE83D4}" srcOrd="4" destOrd="0" presId="urn:microsoft.com/office/officeart/2005/8/layout/equation1"/>
    <dgm:cxn modelId="{2A2CD25C-5189-40FF-BEA9-73307FE1EAC4}" type="presParOf" srcId="{405E0D64-E729-4F2B-A47F-D582291506A9}" destId="{BD254618-FDFF-49C0-B47F-1DB4D2BAAE84}" srcOrd="5" destOrd="0" presId="urn:microsoft.com/office/officeart/2005/8/layout/equation1"/>
    <dgm:cxn modelId="{2123A9E6-ED36-4F82-8676-68B3830E8280}" type="presParOf" srcId="{405E0D64-E729-4F2B-A47F-D582291506A9}" destId="{310FE21E-BC41-4B88-89FC-A8F63CC19637}" srcOrd="6" destOrd="0" presId="urn:microsoft.com/office/officeart/2005/8/layout/equation1"/>
    <dgm:cxn modelId="{7EFA9CAB-1CF3-4598-A07C-064057418B50}" type="presParOf" srcId="{405E0D64-E729-4F2B-A47F-D582291506A9}" destId="{821A7A5D-4937-474A-A7DC-ACBFF97F8D33}" srcOrd="7" destOrd="0" presId="urn:microsoft.com/office/officeart/2005/8/layout/equation1"/>
    <dgm:cxn modelId="{023B9BFE-058A-49DA-908F-6A838CD27103}" type="presParOf" srcId="{405E0D64-E729-4F2B-A47F-D582291506A9}" destId="{25E2A0F1-F4DD-4E82-910C-B44096048415}" srcOrd="8" destOrd="0" presId="urn:microsoft.com/office/officeart/2005/8/layout/equation1"/>
    <dgm:cxn modelId="{E79A712A-8C3F-4273-992B-91EA063F78F2}" type="presParOf" srcId="{405E0D64-E729-4F2B-A47F-D582291506A9}" destId="{FEBC6A83-0D42-4786-80CE-1CDC46BB95C0}" srcOrd="9" destOrd="0" presId="urn:microsoft.com/office/officeart/2005/8/layout/equation1"/>
    <dgm:cxn modelId="{6F107BE9-58D3-4443-A982-05C6DC56410E}" type="presParOf" srcId="{405E0D64-E729-4F2B-A47F-D582291506A9}" destId="{46EEB1B4-A9D9-4572-B071-D4325F7328C3}" srcOrd="10" destOrd="0" presId="urn:microsoft.com/office/officeart/2005/8/layout/equation1"/>
    <dgm:cxn modelId="{66BA8289-1EDB-40C5-985E-98DC1529A595}" type="presParOf" srcId="{405E0D64-E729-4F2B-A47F-D582291506A9}" destId="{01D60B57-3167-4277-BFD7-788562FAAB0C}" srcOrd="11" destOrd="0" presId="urn:microsoft.com/office/officeart/2005/8/layout/equation1"/>
    <dgm:cxn modelId="{F08A8044-B833-4647-A3E0-CC64F6CD48C5}" type="presParOf" srcId="{405E0D64-E729-4F2B-A47F-D582291506A9}" destId="{D58F9BE7-C079-4C62-B743-7A2EEEE84869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B4A92-DC3A-4B3D-8791-B01A40A536DD}">
      <dsp:nvSpPr>
        <dsp:cNvPr id="0" name=""/>
        <dsp:cNvSpPr/>
      </dsp:nvSpPr>
      <dsp:spPr>
        <a:xfrm>
          <a:off x="8605" y="0"/>
          <a:ext cx="8803485" cy="413799"/>
        </a:xfrm>
        <a:prstGeom prst="chevron">
          <a:avLst/>
        </a:prstGeom>
        <a:solidFill>
          <a:srgbClr val="008C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Мониторинг реализации проектов ППМИ 2016-2020 гг.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215505" y="0"/>
        <a:ext cx="8389686" cy="4137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5FD9EF-C298-4D19-9409-528E05F4CCD5}">
      <dsp:nvSpPr>
        <dsp:cNvPr id="0" name=""/>
        <dsp:cNvSpPr/>
      </dsp:nvSpPr>
      <dsp:spPr>
        <a:xfrm>
          <a:off x="2056568" y="139776"/>
          <a:ext cx="3101941" cy="3101941"/>
        </a:xfrm>
        <a:prstGeom prst="ellipse">
          <a:avLst/>
        </a:prstGeom>
        <a:solidFill>
          <a:srgbClr val="008CFE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ВЛАСТИ: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повышение уровня доверия и обратной связи  между властью, местным бизнесом и жителями;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повышение среди жителей популярности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принимаемых </a:t>
          </a:r>
        </a:p>
      </dsp:txBody>
      <dsp:txXfrm>
        <a:off x="2470160" y="682615"/>
        <a:ext cx="2274756" cy="1395873"/>
      </dsp:txXfrm>
    </dsp:sp>
    <dsp:sp modelId="{461DEF94-81BC-4B00-81F0-50CDA49E8139}">
      <dsp:nvSpPr>
        <dsp:cNvPr id="0" name=""/>
        <dsp:cNvSpPr/>
      </dsp:nvSpPr>
      <dsp:spPr>
        <a:xfrm>
          <a:off x="3162203" y="2106344"/>
          <a:ext cx="3101941" cy="3101941"/>
        </a:xfrm>
        <a:prstGeom prst="ellipse">
          <a:avLst/>
        </a:prstGeom>
        <a:solidFill>
          <a:srgbClr val="008CFE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БИЗНЕСА: 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формирование положительного имиджа, бренда;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получение дополнительных конкурентных преимуществ на территории реализации проектов. </a:t>
          </a:r>
        </a:p>
      </dsp:txBody>
      <dsp:txXfrm>
        <a:off x="4110880" y="2907679"/>
        <a:ext cx="1861164" cy="1706067"/>
      </dsp:txXfrm>
    </dsp:sp>
    <dsp:sp modelId="{7EBA0A1B-1D71-4E98-9FE2-B1914041FBF3}">
      <dsp:nvSpPr>
        <dsp:cNvPr id="0" name=""/>
        <dsp:cNvSpPr/>
      </dsp:nvSpPr>
      <dsp:spPr>
        <a:xfrm>
          <a:off x="353793" y="2110516"/>
          <a:ext cx="3394051" cy="3142545"/>
        </a:xfrm>
        <a:prstGeom prst="ellipse">
          <a:avLst/>
        </a:prstGeom>
        <a:solidFill>
          <a:srgbClr val="008CFE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ГРАЖДАН: 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реализуются </a:t>
          </a: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проекты выбираемые непосредственно жителями;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повышается качество жизни населения;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открытость и 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прозрачность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расходования выделяемых средств. </a:t>
          </a:r>
        </a:p>
      </dsp:txBody>
      <dsp:txXfrm>
        <a:off x="673400" y="2922341"/>
        <a:ext cx="2036430" cy="1728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8EFE7-DE1A-40A0-A981-DD8D50CE84EB}">
      <dsp:nvSpPr>
        <dsp:cNvPr id="0" name=""/>
        <dsp:cNvSpPr/>
      </dsp:nvSpPr>
      <dsp:spPr>
        <a:xfrm>
          <a:off x="-132647" y="0"/>
          <a:ext cx="8984529" cy="5799202"/>
        </a:xfrm>
        <a:prstGeom prst="diamond">
          <a:avLst/>
        </a:prstGeom>
        <a:solidFill>
          <a:srgbClr val="1746D6"/>
        </a:solidFill>
        <a:ln>
          <a:noFill/>
        </a:ln>
        <a:effectLst>
          <a:glow rad="101600">
            <a:schemeClr val="accent5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635F8-B8CA-42E2-B7DF-B9297AE81CEC}">
      <dsp:nvSpPr>
        <dsp:cNvPr id="0" name=""/>
        <dsp:cNvSpPr/>
      </dsp:nvSpPr>
      <dsp:spPr>
        <a:xfrm>
          <a:off x="790600" y="352528"/>
          <a:ext cx="3415376" cy="2261688"/>
        </a:xfrm>
        <a:prstGeom prst="roundRect">
          <a:avLst/>
        </a:prstGeom>
        <a:solidFill>
          <a:srgbClr val="008C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Arial" pitchFamily="34" charset="0"/>
              <a:cs typeface="Arial" pitchFamily="34" charset="0"/>
            </a:rPr>
            <a:t>Проект основывается на проектном предложении, инициированном группой обучающихся </a:t>
          </a:r>
          <a:r>
            <a:rPr lang="ru-RU" sz="1800" kern="1200" dirty="0" smtClean="0">
              <a:latin typeface="Arial" pitchFamily="34" charset="0"/>
              <a:cs typeface="Arial" pitchFamily="34" charset="0"/>
            </a:rPr>
            <a:t>школы старше </a:t>
          </a:r>
          <a:r>
            <a:rPr lang="ru-RU" sz="1800" kern="1200" dirty="0">
              <a:latin typeface="Arial" pitchFamily="34" charset="0"/>
              <a:cs typeface="Arial" pitchFamily="34" charset="0"/>
            </a:rPr>
            <a:t>14 лет</a:t>
          </a:r>
          <a:endParaRPr lang="ru-RU" sz="1800" kern="1200" dirty="0"/>
        </a:p>
      </dsp:txBody>
      <dsp:txXfrm>
        <a:off x="901007" y="462935"/>
        <a:ext cx="3194562" cy="2040874"/>
      </dsp:txXfrm>
    </dsp:sp>
    <dsp:sp modelId="{8BB793FE-7454-4EAF-9C25-AFF50181296D}">
      <dsp:nvSpPr>
        <dsp:cNvPr id="0" name=""/>
        <dsp:cNvSpPr/>
      </dsp:nvSpPr>
      <dsp:spPr>
        <a:xfrm>
          <a:off x="4577081" y="369717"/>
          <a:ext cx="3410898" cy="2261688"/>
        </a:xfrm>
        <a:prstGeom prst="roundRect">
          <a:avLst/>
        </a:prstGeom>
        <a:solidFill>
          <a:srgbClr val="008C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Одна школа </a:t>
          </a:r>
          <a:r>
            <a:rPr lang="ru-RU" sz="1800" kern="1200" dirty="0">
              <a:latin typeface="Arial" pitchFamily="34" charset="0"/>
              <a:cs typeface="Arial" pitchFamily="34" charset="0"/>
            </a:rPr>
            <a:t>= один проект</a:t>
          </a:r>
          <a:endParaRPr lang="ru-RU" sz="1800" kern="1200" dirty="0"/>
        </a:p>
      </dsp:txBody>
      <dsp:txXfrm>
        <a:off x="4687488" y="480124"/>
        <a:ext cx="3190084" cy="2040874"/>
      </dsp:txXfrm>
    </dsp:sp>
    <dsp:sp modelId="{E7C0C2BF-3B3C-45FA-8F28-3FF02C39B537}">
      <dsp:nvSpPr>
        <dsp:cNvPr id="0" name=""/>
        <dsp:cNvSpPr/>
      </dsp:nvSpPr>
      <dsp:spPr>
        <a:xfrm>
          <a:off x="645377" y="2960082"/>
          <a:ext cx="3501998" cy="2261688"/>
        </a:xfrm>
        <a:prstGeom prst="roundRect">
          <a:avLst/>
        </a:prstGeom>
        <a:solidFill>
          <a:srgbClr val="008C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ru-RU" sz="1800" kern="1200" dirty="0">
              <a:latin typeface="Arial" pitchFamily="34" charset="0"/>
              <a:cs typeface="Arial" pitchFamily="34" charset="0"/>
            </a:rPr>
            <a:t>Минимальный размер </a:t>
          </a:r>
          <a:r>
            <a:rPr lang="ru-RU" sz="1800" kern="1200" dirty="0" err="1">
              <a:latin typeface="Arial" pitchFamily="34" charset="0"/>
              <a:cs typeface="Arial" pitchFamily="34" charset="0"/>
            </a:rPr>
            <a:t>софинансирования</a:t>
          </a:r>
          <a:r>
            <a:rPr lang="ru-RU" sz="1800" kern="1200" dirty="0">
              <a:latin typeface="Arial" pitchFamily="34" charset="0"/>
              <a:cs typeface="Arial" pitchFamily="34" charset="0"/>
            </a:rPr>
            <a:t> со стороны МО: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ru-RU" sz="1800" b="1" kern="1200" dirty="0">
              <a:latin typeface="Arial" pitchFamily="34" charset="0"/>
              <a:cs typeface="Arial" pitchFamily="34" charset="0"/>
            </a:rPr>
            <a:t>10% от запрашиваемой </a:t>
          </a: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субсидии</a:t>
          </a:r>
          <a:endParaRPr lang="ru-RU" sz="1800" b="1" kern="1200" dirty="0">
            <a:latin typeface="Arial" pitchFamily="34" charset="0"/>
            <a:cs typeface="Arial" pitchFamily="34" charset="0"/>
          </a:endParaRPr>
        </a:p>
      </dsp:txBody>
      <dsp:txXfrm>
        <a:off x="755784" y="3070489"/>
        <a:ext cx="3281184" cy="2040874"/>
      </dsp:txXfrm>
    </dsp:sp>
    <dsp:sp modelId="{2C71F3E2-8DC1-4F68-B541-E5B661E1BEE7}">
      <dsp:nvSpPr>
        <dsp:cNvPr id="0" name=""/>
        <dsp:cNvSpPr/>
      </dsp:nvSpPr>
      <dsp:spPr>
        <a:xfrm>
          <a:off x="4539028" y="2947167"/>
          <a:ext cx="3500619" cy="2314024"/>
        </a:xfrm>
        <a:prstGeom prst="roundRect">
          <a:avLst/>
        </a:prstGeom>
        <a:solidFill>
          <a:srgbClr val="008C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Arial" pitchFamily="34" charset="0"/>
              <a:cs typeface="Arial" pitchFamily="34" charset="0"/>
            </a:rPr>
            <a:t>Участие в реализации проекта совета обучающихся, родительского комитета, попечительского совета или иных физических и юридических лиц</a:t>
          </a:r>
          <a:endParaRPr lang="ru-RU" sz="1800" kern="1200" dirty="0"/>
        </a:p>
      </dsp:txBody>
      <dsp:txXfrm>
        <a:off x="4651989" y="3060128"/>
        <a:ext cx="3274697" cy="20881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B86AB-1A2C-4F1A-82DE-7D0821C5220D}">
      <dsp:nvSpPr>
        <dsp:cNvPr id="0" name=""/>
        <dsp:cNvSpPr/>
      </dsp:nvSpPr>
      <dsp:spPr>
        <a:xfrm>
          <a:off x="6480" y="233738"/>
          <a:ext cx="1800539" cy="1800539"/>
        </a:xfrm>
        <a:prstGeom prst="ellipse">
          <a:avLst/>
        </a:prstGeom>
        <a:solidFill>
          <a:srgbClr val="1746D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Субсидия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500 </a:t>
          </a:r>
          <a:r>
            <a:rPr lang="ru-RU" sz="1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270163" y="497421"/>
        <a:ext cx="1273173" cy="1273173"/>
      </dsp:txXfrm>
    </dsp:sp>
    <dsp:sp modelId="{3B4A299B-FA90-4862-9E6D-A3A07F6E0310}">
      <dsp:nvSpPr>
        <dsp:cNvPr id="0" name=""/>
        <dsp:cNvSpPr/>
      </dsp:nvSpPr>
      <dsp:spPr>
        <a:xfrm>
          <a:off x="1953224" y="611851"/>
          <a:ext cx="1044313" cy="1044313"/>
        </a:xfrm>
        <a:prstGeom prst="mathPlus">
          <a:avLst/>
        </a:prstGeom>
        <a:solidFill>
          <a:srgbClr val="1746D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2091648" y="1011196"/>
        <a:ext cx="767465" cy="245623"/>
      </dsp:txXfrm>
    </dsp:sp>
    <dsp:sp modelId="{E28E9641-5E7F-4E2E-ABF1-A9702EFE83D4}">
      <dsp:nvSpPr>
        <dsp:cNvPr id="0" name=""/>
        <dsp:cNvSpPr/>
      </dsp:nvSpPr>
      <dsp:spPr>
        <a:xfrm>
          <a:off x="3143741" y="233738"/>
          <a:ext cx="1800539" cy="1800539"/>
        </a:xfrm>
        <a:prstGeom prst="ellipse">
          <a:avLst/>
        </a:prstGeom>
        <a:solidFill>
          <a:srgbClr val="1746D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Вклад МО </a:t>
          </a: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50 </a:t>
          </a:r>
          <a:r>
            <a:rPr lang="ru-RU" sz="1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endParaRPr lang="ru-RU" sz="16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(10% от субсидии)</a:t>
          </a: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07424" y="497421"/>
        <a:ext cx="1273173" cy="1273173"/>
      </dsp:txXfrm>
    </dsp:sp>
    <dsp:sp modelId="{310FE21E-BC41-4B88-89FC-A8F63CC19637}">
      <dsp:nvSpPr>
        <dsp:cNvPr id="0" name=""/>
        <dsp:cNvSpPr/>
      </dsp:nvSpPr>
      <dsp:spPr>
        <a:xfrm>
          <a:off x="5090485" y="611851"/>
          <a:ext cx="1044313" cy="1044313"/>
        </a:xfrm>
        <a:prstGeom prst="mathPlus">
          <a:avLst/>
        </a:prstGeom>
        <a:solidFill>
          <a:srgbClr val="1746D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solidFill>
              <a:srgbClr val="1746D6"/>
            </a:solidFill>
          </a:endParaRPr>
        </a:p>
      </dsp:txBody>
      <dsp:txXfrm>
        <a:off x="5228909" y="1011196"/>
        <a:ext cx="767465" cy="245623"/>
      </dsp:txXfrm>
    </dsp:sp>
    <dsp:sp modelId="{25E2A0F1-F4DD-4E82-910C-B44096048415}">
      <dsp:nvSpPr>
        <dsp:cNvPr id="0" name=""/>
        <dsp:cNvSpPr/>
      </dsp:nvSpPr>
      <dsp:spPr>
        <a:xfrm>
          <a:off x="6281002" y="233738"/>
          <a:ext cx="1800539" cy="1800539"/>
        </a:xfrm>
        <a:prstGeom prst="ellipse">
          <a:avLst/>
        </a:prstGeom>
        <a:solidFill>
          <a:srgbClr val="1746D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Вклад физ. и </a:t>
          </a:r>
          <a:r>
            <a:rPr lang="ru-RU" sz="1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юрид</a:t>
          </a: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. лиц</a:t>
          </a: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2400" b="1" kern="1200" baseline="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44685" y="497421"/>
        <a:ext cx="1273173" cy="1273173"/>
      </dsp:txXfrm>
    </dsp:sp>
    <dsp:sp modelId="{46EEB1B4-A9D9-4572-B071-D4325F7328C3}">
      <dsp:nvSpPr>
        <dsp:cNvPr id="0" name=""/>
        <dsp:cNvSpPr/>
      </dsp:nvSpPr>
      <dsp:spPr>
        <a:xfrm>
          <a:off x="8227746" y="611851"/>
          <a:ext cx="1044313" cy="1044313"/>
        </a:xfrm>
        <a:prstGeom prst="mathEqual">
          <a:avLst/>
        </a:prstGeom>
        <a:solidFill>
          <a:srgbClr val="1746D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400" kern="1200"/>
        </a:p>
      </dsp:txBody>
      <dsp:txXfrm>
        <a:off x="8366170" y="826979"/>
        <a:ext cx="767465" cy="614057"/>
      </dsp:txXfrm>
    </dsp:sp>
    <dsp:sp modelId="{D58F9BE7-C079-4C62-B743-7A2EEEE84869}">
      <dsp:nvSpPr>
        <dsp:cNvPr id="0" name=""/>
        <dsp:cNvSpPr/>
      </dsp:nvSpPr>
      <dsp:spPr>
        <a:xfrm>
          <a:off x="9418263" y="233738"/>
          <a:ext cx="1800539" cy="1800539"/>
        </a:xfrm>
        <a:prstGeom prst="ellipse">
          <a:avLst/>
        </a:prstGeom>
        <a:solidFill>
          <a:srgbClr val="1746D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Стоимость проекта</a:t>
          </a: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681946" y="497421"/>
        <a:ext cx="1273173" cy="12731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B86AB-1A2C-4F1A-82DE-7D0821C5220D}">
      <dsp:nvSpPr>
        <dsp:cNvPr id="0" name=""/>
        <dsp:cNvSpPr/>
      </dsp:nvSpPr>
      <dsp:spPr>
        <a:xfrm>
          <a:off x="1144" y="319313"/>
          <a:ext cx="1676722" cy="15541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Субсидия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500 </a:t>
          </a:r>
          <a:r>
            <a:rPr lang="ru-RU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246694" y="546919"/>
        <a:ext cx="1185622" cy="1098978"/>
      </dsp:txXfrm>
    </dsp:sp>
    <dsp:sp modelId="{3B4A299B-FA90-4862-9E6D-A3A07F6E0310}">
      <dsp:nvSpPr>
        <dsp:cNvPr id="0" name=""/>
        <dsp:cNvSpPr/>
      </dsp:nvSpPr>
      <dsp:spPr>
        <a:xfrm>
          <a:off x="1804067" y="645693"/>
          <a:ext cx="901430" cy="901430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1923552" y="990400"/>
        <a:ext cx="662460" cy="212016"/>
      </dsp:txXfrm>
    </dsp:sp>
    <dsp:sp modelId="{E28E9641-5E7F-4E2E-ABF1-A9702EFE83D4}">
      <dsp:nvSpPr>
        <dsp:cNvPr id="0" name=""/>
        <dsp:cNvSpPr/>
      </dsp:nvSpPr>
      <dsp:spPr>
        <a:xfrm>
          <a:off x="2831698" y="319313"/>
          <a:ext cx="1554190" cy="15541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Вклад МО 50 </a:t>
          </a:r>
          <a:r>
            <a:rPr lang="ru-RU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59304" y="546919"/>
        <a:ext cx="1098978" cy="1098978"/>
      </dsp:txXfrm>
    </dsp:sp>
    <dsp:sp modelId="{310FE21E-BC41-4B88-89FC-A8F63CC19637}">
      <dsp:nvSpPr>
        <dsp:cNvPr id="0" name=""/>
        <dsp:cNvSpPr/>
      </dsp:nvSpPr>
      <dsp:spPr>
        <a:xfrm>
          <a:off x="4512088" y="645693"/>
          <a:ext cx="901430" cy="901430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/>
        </a:p>
      </dsp:txBody>
      <dsp:txXfrm>
        <a:off x="4631573" y="831388"/>
        <a:ext cx="662460" cy="530040"/>
      </dsp:txXfrm>
    </dsp:sp>
    <dsp:sp modelId="{25E2A0F1-F4DD-4E82-910C-B44096048415}">
      <dsp:nvSpPr>
        <dsp:cNvPr id="0" name=""/>
        <dsp:cNvSpPr/>
      </dsp:nvSpPr>
      <dsp:spPr>
        <a:xfrm>
          <a:off x="5539719" y="319313"/>
          <a:ext cx="1887330" cy="15541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Стоимость проекта 550 </a:t>
          </a:r>
          <a:r>
            <a:rPr lang="ru-RU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16112" y="546919"/>
        <a:ext cx="1334544" cy="10989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665FBE-E792-47EC-BD19-E93424DF7B81}">
      <dsp:nvSpPr>
        <dsp:cNvPr id="0" name=""/>
        <dsp:cNvSpPr/>
      </dsp:nvSpPr>
      <dsp:spPr>
        <a:xfrm>
          <a:off x="1651" y="1359999"/>
          <a:ext cx="2502786" cy="625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Организация </a:t>
          </a: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мастер-класса по лепке и шитью</a:t>
          </a:r>
        </a:p>
      </dsp:txBody>
      <dsp:txXfrm>
        <a:off x="19977" y="1378325"/>
        <a:ext cx="2466134" cy="589044"/>
      </dsp:txXfrm>
    </dsp:sp>
    <dsp:sp modelId="{8BECFA82-C0A9-4D92-84E0-A7E3C77EFA39}">
      <dsp:nvSpPr>
        <dsp:cNvPr id="0" name=""/>
        <dsp:cNvSpPr/>
      </dsp:nvSpPr>
      <dsp:spPr>
        <a:xfrm rot="5400000">
          <a:off x="1166462" y="2054751"/>
          <a:ext cx="173166" cy="8088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A3EAF7-9F98-4915-968A-BF7B17370A17}">
      <dsp:nvSpPr>
        <dsp:cNvPr id="0" name=""/>
        <dsp:cNvSpPr/>
      </dsp:nvSpPr>
      <dsp:spPr>
        <a:xfrm>
          <a:off x="1651" y="2204689"/>
          <a:ext cx="2502786" cy="62569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Не более 150 </a:t>
          </a:r>
          <a:r>
            <a:rPr lang="ru-RU" sz="1700" kern="1200" dirty="0" err="1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r>
            <a:rPr lang="ru-RU" sz="1700" kern="12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(30% от субсидии)</a:t>
          </a:r>
        </a:p>
      </dsp:txBody>
      <dsp:txXfrm>
        <a:off x="19977" y="2223015"/>
        <a:ext cx="2466134" cy="589044"/>
      </dsp:txXfrm>
    </dsp:sp>
    <dsp:sp modelId="{969D8353-9A9C-45D2-A515-29B3193EA5B1}">
      <dsp:nvSpPr>
        <dsp:cNvPr id="0" name=""/>
        <dsp:cNvSpPr/>
      </dsp:nvSpPr>
      <dsp:spPr>
        <a:xfrm>
          <a:off x="2854828" y="1359999"/>
          <a:ext cx="2502786" cy="625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Приобретение </a:t>
          </a: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стульев, столов, шкафчиков, полок</a:t>
          </a:r>
        </a:p>
      </dsp:txBody>
      <dsp:txXfrm>
        <a:off x="2873154" y="1378325"/>
        <a:ext cx="2466134" cy="589044"/>
      </dsp:txXfrm>
    </dsp:sp>
    <dsp:sp modelId="{8801F3A3-1929-4BF0-AD6F-030488ECCC73}">
      <dsp:nvSpPr>
        <dsp:cNvPr id="0" name=""/>
        <dsp:cNvSpPr/>
      </dsp:nvSpPr>
      <dsp:spPr>
        <a:xfrm rot="5400000">
          <a:off x="4051473" y="2040444"/>
          <a:ext cx="109496" cy="10949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CD6087-AD4B-47E1-BCD8-04FB3086B50A}">
      <dsp:nvSpPr>
        <dsp:cNvPr id="0" name=""/>
        <dsp:cNvSpPr/>
      </dsp:nvSpPr>
      <dsp:spPr>
        <a:xfrm>
          <a:off x="2854828" y="2204689"/>
          <a:ext cx="2502786" cy="62569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Не более 200 </a:t>
          </a:r>
          <a:r>
            <a:rPr lang="ru-RU" sz="1700" kern="1200" dirty="0" err="1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r>
            <a:rPr lang="ru-RU" sz="1700" kern="12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(40% от субсидии)</a:t>
          </a:r>
        </a:p>
      </dsp:txBody>
      <dsp:txXfrm>
        <a:off x="2873154" y="2223015"/>
        <a:ext cx="2466134" cy="589044"/>
      </dsp:txXfrm>
    </dsp:sp>
    <dsp:sp modelId="{E999FE73-52C8-4435-8C15-36A31F2B3747}">
      <dsp:nvSpPr>
        <dsp:cNvPr id="0" name=""/>
        <dsp:cNvSpPr/>
      </dsp:nvSpPr>
      <dsp:spPr>
        <a:xfrm>
          <a:off x="5708005" y="1359999"/>
          <a:ext cx="2502786" cy="625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Покраска </a:t>
          </a: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стен, замена пола и освещения</a:t>
          </a:r>
        </a:p>
      </dsp:txBody>
      <dsp:txXfrm>
        <a:off x="5726331" y="1378325"/>
        <a:ext cx="2466134" cy="589044"/>
      </dsp:txXfrm>
    </dsp:sp>
    <dsp:sp modelId="{E99C499B-8CB7-4A88-A8FD-8A93CC9A84D2}">
      <dsp:nvSpPr>
        <dsp:cNvPr id="0" name=""/>
        <dsp:cNvSpPr/>
      </dsp:nvSpPr>
      <dsp:spPr>
        <a:xfrm rot="5400000">
          <a:off x="6904650" y="2040444"/>
          <a:ext cx="109496" cy="10949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4028C6-120F-4E39-91CA-42B05C36BB20}">
      <dsp:nvSpPr>
        <dsp:cNvPr id="0" name=""/>
        <dsp:cNvSpPr/>
      </dsp:nvSpPr>
      <dsp:spPr>
        <a:xfrm>
          <a:off x="5708005" y="2204689"/>
          <a:ext cx="2502786" cy="62569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Не более 100 </a:t>
          </a:r>
          <a:r>
            <a:rPr lang="ru-RU" sz="1700" kern="1200" dirty="0" err="1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r>
            <a:rPr lang="ru-RU" sz="1700" kern="12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(20% от субсидии)</a:t>
          </a:r>
        </a:p>
      </dsp:txBody>
      <dsp:txXfrm>
        <a:off x="5726331" y="2223015"/>
        <a:ext cx="2466134" cy="589044"/>
      </dsp:txXfrm>
    </dsp:sp>
    <dsp:sp modelId="{E9B599AD-8E98-4FBD-91E2-4BBC56A7D194}">
      <dsp:nvSpPr>
        <dsp:cNvPr id="0" name=""/>
        <dsp:cNvSpPr/>
      </dsp:nvSpPr>
      <dsp:spPr>
        <a:xfrm rot="48866">
          <a:off x="8265523" y="2483080"/>
          <a:ext cx="242580" cy="109496"/>
        </a:xfrm>
        <a:prstGeom prst="rightArrow">
          <a:avLst>
            <a:gd name="adj1" fmla="val 667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B911E-932A-4203-97D1-788AEC2963B8}">
      <dsp:nvSpPr>
        <dsp:cNvPr id="0" name=""/>
        <dsp:cNvSpPr/>
      </dsp:nvSpPr>
      <dsp:spPr>
        <a:xfrm>
          <a:off x="8562834" y="2245272"/>
          <a:ext cx="2502786" cy="62569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Не более 50 </a:t>
          </a:r>
          <a:r>
            <a:rPr lang="ru-RU" sz="1700" kern="1200" dirty="0" err="1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r>
            <a:rPr lang="ru-RU" sz="1700" kern="12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rPr>
            <a:t>(10% от субсидии)</a:t>
          </a:r>
        </a:p>
      </dsp:txBody>
      <dsp:txXfrm>
        <a:off x="8581160" y="2263598"/>
        <a:ext cx="2466134" cy="589044"/>
      </dsp:txXfrm>
    </dsp:sp>
    <dsp:sp modelId="{860BB726-EBA2-4AF7-98DD-24DF225E00C0}">
      <dsp:nvSpPr>
        <dsp:cNvPr id="0" name=""/>
        <dsp:cNvSpPr/>
      </dsp:nvSpPr>
      <dsp:spPr>
        <a:xfrm>
          <a:off x="8561182" y="1359999"/>
          <a:ext cx="2502786" cy="625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Программное </a:t>
          </a:r>
          <a:r>
            <a:rPr lang="ru-RU" sz="1500" kern="1200" dirty="0">
              <a:latin typeface="Arial" panose="020B0604020202020204" pitchFamily="34" charset="0"/>
              <a:cs typeface="Arial" panose="020B0604020202020204" pitchFamily="34" charset="0"/>
            </a:rPr>
            <a:t>обеспечение для </a:t>
          </a:r>
          <a:r>
            <a:rPr lang="ru-RU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проф.моделирования</a:t>
          </a:r>
          <a:endParaRPr lang="ru-RU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79508" y="1378325"/>
        <a:ext cx="2466134" cy="5890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D66BC-72C0-4930-B6A9-0B05BD4237C9}">
      <dsp:nvSpPr>
        <dsp:cNvPr id="0" name=""/>
        <dsp:cNvSpPr/>
      </dsp:nvSpPr>
      <dsp:spPr>
        <a:xfrm>
          <a:off x="3767748" y="2083727"/>
          <a:ext cx="3403915" cy="15445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У</a:t>
          </a:r>
          <a:r>
            <a:rPr lang="ru-RU" sz="1600" b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частие предприятия реального сектора экономики, оказывающего </a:t>
          </a:r>
          <a:r>
            <a:rPr lang="ru-RU" sz="1600" b="1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софинансирование</a:t>
          </a:r>
          <a:r>
            <a:rPr lang="ru-RU" sz="1600" b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проекта (в денежной и неденежной форме) в размере не менее 20% от суммы субсидии РБ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2988" y="2128967"/>
        <a:ext cx="3313435" cy="1454114"/>
      </dsp:txXfrm>
    </dsp:sp>
    <dsp:sp modelId="{8107E754-2ECC-4CA5-886C-837A5BFF1662}">
      <dsp:nvSpPr>
        <dsp:cNvPr id="0" name=""/>
        <dsp:cNvSpPr/>
      </dsp:nvSpPr>
      <dsp:spPr>
        <a:xfrm>
          <a:off x="4108140" y="1622063"/>
          <a:ext cx="2592372" cy="2006258"/>
        </a:xfrm>
        <a:custGeom>
          <a:avLst/>
          <a:gdLst/>
          <a:ahLst/>
          <a:cxnLst/>
          <a:rect l="0" t="0" r="0" b="0"/>
          <a:pathLst>
            <a:path>
              <a:moveTo>
                <a:pt x="0" y="2006258"/>
              </a:moveTo>
              <a:lnTo>
                <a:pt x="259237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E61A5A-20F5-4AFC-BC0D-A36A4508AEC8}">
      <dsp:nvSpPr>
        <dsp:cNvPr id="0" name=""/>
        <dsp:cNvSpPr/>
      </dsp:nvSpPr>
      <dsp:spPr>
        <a:xfrm>
          <a:off x="6700513" y="849766"/>
          <a:ext cx="3114322" cy="1544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Одна школа 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=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один проект</a:t>
          </a:r>
        </a:p>
      </dsp:txBody>
      <dsp:txXfrm>
        <a:off x="6745753" y="895006"/>
        <a:ext cx="3023842" cy="1454114"/>
      </dsp:txXfrm>
    </dsp:sp>
    <dsp:sp modelId="{A6E67AAF-6D7A-4394-BA3E-7EEC5EF583F7}">
      <dsp:nvSpPr>
        <dsp:cNvPr id="0" name=""/>
        <dsp:cNvSpPr/>
      </dsp:nvSpPr>
      <dsp:spPr>
        <a:xfrm>
          <a:off x="3949627" y="3628322"/>
          <a:ext cx="158512" cy="1082405"/>
        </a:xfrm>
        <a:custGeom>
          <a:avLst/>
          <a:gdLst/>
          <a:ahLst/>
          <a:cxnLst/>
          <a:rect l="0" t="0" r="0" b="0"/>
          <a:pathLst>
            <a:path>
              <a:moveTo>
                <a:pt x="158512" y="0"/>
              </a:moveTo>
              <a:lnTo>
                <a:pt x="0" y="10824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30E10F-4AB8-4E70-9FEA-8050B2E38DC4}">
      <dsp:nvSpPr>
        <dsp:cNvPr id="0" name=""/>
        <dsp:cNvSpPr/>
      </dsp:nvSpPr>
      <dsp:spPr>
        <a:xfrm>
          <a:off x="3949627" y="3863023"/>
          <a:ext cx="3900434" cy="16954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реализации проекта образовательной организации высшего образования, являющейся участницей Евразийского научно-образовательного центра мирового уровня</a:t>
          </a:r>
        </a:p>
      </dsp:txBody>
      <dsp:txXfrm>
        <a:off x="3999284" y="3912680"/>
        <a:ext cx="3801120" cy="15960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B86AB-1A2C-4F1A-82DE-7D0821C5220D}">
      <dsp:nvSpPr>
        <dsp:cNvPr id="0" name=""/>
        <dsp:cNvSpPr/>
      </dsp:nvSpPr>
      <dsp:spPr>
        <a:xfrm>
          <a:off x="6480" y="233738"/>
          <a:ext cx="1800539" cy="1800539"/>
        </a:xfrm>
        <a:prstGeom prst="ellipse">
          <a:avLst/>
        </a:prstGeom>
        <a:solidFill>
          <a:srgbClr val="1746D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Субсидия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 </a:t>
          </a:r>
          <a:r>
            <a:rPr lang="ru-RU" sz="1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млн.руб</a:t>
          </a: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270163" y="497421"/>
        <a:ext cx="1273173" cy="1273173"/>
      </dsp:txXfrm>
    </dsp:sp>
    <dsp:sp modelId="{3B4A299B-FA90-4862-9E6D-A3A07F6E0310}">
      <dsp:nvSpPr>
        <dsp:cNvPr id="0" name=""/>
        <dsp:cNvSpPr/>
      </dsp:nvSpPr>
      <dsp:spPr>
        <a:xfrm>
          <a:off x="1953224" y="611851"/>
          <a:ext cx="1044313" cy="1044313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091648" y="1011196"/>
        <a:ext cx="767465" cy="245623"/>
      </dsp:txXfrm>
    </dsp:sp>
    <dsp:sp modelId="{E28E9641-5E7F-4E2E-ABF1-A9702EFE83D4}">
      <dsp:nvSpPr>
        <dsp:cNvPr id="0" name=""/>
        <dsp:cNvSpPr/>
      </dsp:nvSpPr>
      <dsp:spPr>
        <a:xfrm>
          <a:off x="3143741" y="233738"/>
          <a:ext cx="1800539" cy="1800539"/>
        </a:xfrm>
        <a:prstGeom prst="ellipse">
          <a:avLst/>
        </a:prstGeom>
        <a:solidFill>
          <a:srgbClr val="1746D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Вклад МО 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200 </a:t>
          </a: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тыс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ru-RU" sz="1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руб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07424" y="497421"/>
        <a:ext cx="1273173" cy="1273173"/>
      </dsp:txXfrm>
    </dsp:sp>
    <dsp:sp modelId="{310FE21E-BC41-4B88-89FC-A8F63CC19637}">
      <dsp:nvSpPr>
        <dsp:cNvPr id="0" name=""/>
        <dsp:cNvSpPr/>
      </dsp:nvSpPr>
      <dsp:spPr>
        <a:xfrm>
          <a:off x="5090485" y="611851"/>
          <a:ext cx="1044313" cy="1044313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5228909" y="1011196"/>
        <a:ext cx="767465" cy="245623"/>
      </dsp:txXfrm>
    </dsp:sp>
    <dsp:sp modelId="{25E2A0F1-F4DD-4E82-910C-B44096048415}">
      <dsp:nvSpPr>
        <dsp:cNvPr id="0" name=""/>
        <dsp:cNvSpPr/>
      </dsp:nvSpPr>
      <dsp:spPr>
        <a:xfrm>
          <a:off x="6281002" y="233738"/>
          <a:ext cx="1800539" cy="1800539"/>
        </a:xfrm>
        <a:prstGeom prst="ellipse">
          <a:avLst/>
        </a:prstGeom>
        <a:solidFill>
          <a:srgbClr val="1746D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Вклад</a:t>
          </a:r>
          <a:r>
            <a:rPr lang="ru-RU" sz="1800" b="1" kern="1200" baseline="0" dirty="0" smtClean="0">
              <a:latin typeface="Arial" panose="020B0604020202020204" pitchFamily="34" charset="0"/>
              <a:cs typeface="Arial" panose="020B0604020202020204" pitchFamily="34" charset="0"/>
            </a:rPr>
            <a:t> реального сектора экономики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baseline="0" dirty="0" smtClean="0">
              <a:latin typeface="Arial" panose="020B0604020202020204" pitchFamily="34" charset="0"/>
              <a:cs typeface="Arial" panose="020B0604020202020204" pitchFamily="34" charset="0"/>
            </a:rPr>
            <a:t>(не менее 20%*)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44685" y="497421"/>
        <a:ext cx="1273173" cy="1273173"/>
      </dsp:txXfrm>
    </dsp:sp>
    <dsp:sp modelId="{46EEB1B4-A9D9-4572-B071-D4325F7328C3}">
      <dsp:nvSpPr>
        <dsp:cNvPr id="0" name=""/>
        <dsp:cNvSpPr/>
      </dsp:nvSpPr>
      <dsp:spPr>
        <a:xfrm>
          <a:off x="8227746" y="611851"/>
          <a:ext cx="1044313" cy="1044313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8366170" y="826979"/>
        <a:ext cx="767465" cy="614057"/>
      </dsp:txXfrm>
    </dsp:sp>
    <dsp:sp modelId="{D58F9BE7-C079-4C62-B743-7A2EEEE84869}">
      <dsp:nvSpPr>
        <dsp:cNvPr id="0" name=""/>
        <dsp:cNvSpPr/>
      </dsp:nvSpPr>
      <dsp:spPr>
        <a:xfrm>
          <a:off x="9418263" y="233738"/>
          <a:ext cx="1800539" cy="1800539"/>
        </a:xfrm>
        <a:prstGeom prst="ellipse">
          <a:avLst/>
        </a:prstGeom>
        <a:solidFill>
          <a:srgbClr val="1746D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Стоимость проекта</a:t>
          </a:r>
          <a:endParaRPr lang="ru-RU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681946" y="497421"/>
        <a:ext cx="1273173" cy="12731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390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65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830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212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31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467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220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74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096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565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06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46E6D-81E8-4572-8433-317BBD8742C3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43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1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csci@nocrb.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33670" y="2321169"/>
            <a:ext cx="81302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проектов инициативного бюджетирования, основанных на инициативах школьников в муниципальных образованиях Республики Башкортостан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318" y="5511500"/>
            <a:ext cx="507696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strike="noStrike" kern="0" cap="none" spc="0" normalizeH="0" baseline="0" noProof="0" dirty="0" smtClean="0">
                <a:ln>
                  <a:noFill/>
                </a:ln>
                <a:solidFill>
                  <a:srgbClr val="241B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Центр изучения гражданских инициатив</a:t>
            </a:r>
            <a:endParaRPr kumimoji="0" lang="ru-RU" b="1" i="0" strike="noStrike" kern="0" cap="none" spc="0" normalizeH="0" baseline="0" noProof="0" dirty="0">
              <a:ln>
                <a:noFill/>
              </a:ln>
              <a:solidFill>
                <a:srgbClr val="241B8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562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что ориентироваться при создании школы будущего?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74B8DD-B84C-4F8C-BF8A-61118F6C04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/>
          <a:stretch/>
        </p:blipFill>
        <p:spPr>
          <a:xfrm>
            <a:off x="3414771" y="1229153"/>
            <a:ext cx="3791565" cy="20434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0CF75A-23B9-4843-BA4F-5CA8997CC3CD}"/>
              </a:ext>
            </a:extLst>
          </p:cNvPr>
          <p:cNvSpPr txBox="1"/>
          <p:nvPr/>
        </p:nvSpPr>
        <p:spPr>
          <a:xfrm>
            <a:off x="3378417" y="3391337"/>
            <a:ext cx="3827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8C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</a:t>
            </a:r>
            <a:r>
              <a:rPr lang="ru-RU" sz="1800" b="1" dirty="0" smtClean="0">
                <a:solidFill>
                  <a:srgbClr val="008C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endParaRPr lang="ru-RU" sz="1800" b="1" dirty="0">
              <a:solidFill>
                <a:srgbClr val="008C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r="13121" b="7160"/>
          <a:stretch/>
        </p:blipFill>
        <p:spPr>
          <a:xfrm>
            <a:off x="3378417" y="4202723"/>
            <a:ext cx="4209023" cy="21847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16" y="1242761"/>
            <a:ext cx="4059116" cy="20162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8"/>
          <a:stretch/>
        </p:blipFill>
        <p:spPr>
          <a:xfrm>
            <a:off x="7825634" y="4202723"/>
            <a:ext cx="4171276" cy="20162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0CF75A-23B9-4843-BA4F-5CA8997CC3CD}"/>
              </a:ext>
            </a:extLst>
          </p:cNvPr>
          <p:cNvSpPr txBox="1"/>
          <p:nvPr/>
        </p:nvSpPr>
        <p:spPr>
          <a:xfrm>
            <a:off x="7997313" y="3404482"/>
            <a:ext cx="3827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8C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Тренажерный зал</a:t>
            </a:r>
            <a:endParaRPr lang="ru-RU" sz="1800" b="1" dirty="0">
              <a:solidFill>
                <a:srgbClr val="008C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0CF75A-23B9-4843-BA4F-5CA8997CC3CD}"/>
              </a:ext>
            </a:extLst>
          </p:cNvPr>
          <p:cNvSpPr txBox="1"/>
          <p:nvPr/>
        </p:nvSpPr>
        <p:spPr>
          <a:xfrm>
            <a:off x="7672675" y="6346052"/>
            <a:ext cx="42459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8C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боевых искусств</a:t>
            </a:r>
            <a:endParaRPr lang="ru-RU" sz="1800" b="1" dirty="0">
              <a:solidFill>
                <a:srgbClr val="008C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0CF75A-23B9-4843-BA4F-5CA8997CC3CD}"/>
              </a:ext>
            </a:extLst>
          </p:cNvPr>
          <p:cNvSpPr txBox="1"/>
          <p:nvPr/>
        </p:nvSpPr>
        <p:spPr>
          <a:xfrm>
            <a:off x="3341443" y="6481529"/>
            <a:ext cx="42459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8C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Аэробика/фитнес зал</a:t>
            </a:r>
            <a:endParaRPr lang="ru-RU" sz="1800" b="1" dirty="0">
              <a:solidFill>
                <a:srgbClr val="008C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3" y="1593835"/>
            <a:ext cx="2725909" cy="102604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93" y="3868799"/>
            <a:ext cx="1632685" cy="16326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A0CF75A-23B9-4843-BA4F-5CA8997CC3CD}"/>
              </a:ext>
            </a:extLst>
          </p:cNvPr>
          <p:cNvSpPr txBox="1"/>
          <p:nvPr/>
        </p:nvSpPr>
        <p:spPr>
          <a:xfrm>
            <a:off x="-185680" y="5501484"/>
            <a:ext cx="3454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8C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 тур </a:t>
            </a:r>
          </a:p>
          <a:p>
            <a:pPr algn="ctr"/>
            <a:r>
              <a:rPr lang="ru-RU" sz="1800" b="1" dirty="0" smtClean="0">
                <a:solidFill>
                  <a:srgbClr val="008C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школе</a:t>
            </a:r>
            <a:endParaRPr lang="ru-RU" sz="1800" b="1" dirty="0">
              <a:solidFill>
                <a:srgbClr val="008C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18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проект может включать в себя 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19677" y="1574158"/>
            <a:ext cx="176020" cy="201304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79160" y="1468178"/>
            <a:ext cx="3926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оборудования, необходимого для реализации проекта </a:t>
            </a:r>
          </a:p>
        </p:txBody>
      </p:sp>
      <p:sp>
        <p:nvSpPr>
          <p:cNvPr id="13" name="Овал 12"/>
          <p:cNvSpPr/>
          <p:nvPr/>
        </p:nvSpPr>
        <p:spPr>
          <a:xfrm>
            <a:off x="83284" y="2938555"/>
            <a:ext cx="176020" cy="201304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79160" y="2896136"/>
            <a:ext cx="35226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материалов и </a:t>
            </a:r>
            <a:endParaRPr lang="ru-RU" b="1" dirty="0" smtClean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комплектующих</a:t>
            </a: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15130" y="4102071"/>
            <a:ext cx="176020" cy="201304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0662" y="3987494"/>
            <a:ext cx="53672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организации и проведения </a:t>
            </a:r>
            <a:endParaRPr lang="ru-RU" b="1" dirty="0" smtClean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исследовательских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образовательных, </a:t>
            </a:r>
            <a:endParaRPr lang="ru-RU" b="1" dirty="0" smtClean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просветительских, спортивных, творческих</a:t>
            </a:r>
          </a:p>
          <a:p>
            <a:pPr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иных мероприятий, связанных с реализацией проекта </a:t>
            </a: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более 30%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суммы субсидии</a:t>
            </a: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286436" y="6079689"/>
            <a:ext cx="176020" cy="201304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618091" y="5988271"/>
            <a:ext cx="3893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мебели </a:t>
            </a:r>
            <a:endParaRPr lang="ru-RU" b="1" dirty="0" smtClean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более 40% 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суммы субсидии</a:t>
            </a: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840529" y="1574158"/>
            <a:ext cx="176020" cy="201304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046828" y="410207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обустройство интерьера внутренних помещений, здания общеобразовательной организации, включая работы по инженерной подготовке помещений, приобретение строительных материалов  (</a:t>
            </a:r>
            <a:r>
              <a:rPr lang="ru-RU" b="1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более 20%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суммы субсидии</a:t>
            </a: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870808" y="2938555"/>
            <a:ext cx="176020" cy="201304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096000" y="14522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приобретение, установка малых архитектурных форм и иных элементов благоустройства </a:t>
            </a: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</a:t>
            </a: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870808" y="4102071"/>
            <a:ext cx="176020" cy="201304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162465" y="2816693"/>
            <a:ext cx="46985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программного обеспечения </a:t>
            </a:r>
            <a:endParaRPr lang="ru-RU" b="1" dirty="0" smtClean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более 10%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суммы субсидии</a:t>
            </a: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61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" y="-1047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чего складывается стоимость проекта?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28049" y="5530986"/>
            <a:ext cx="89609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b="1" i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Иные добровольные пожертвования в денежной и иной форме </a:t>
            </a:r>
            <a:endParaRPr lang="ru-RU" b="1" i="1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72A6C1B0-B93F-41FF-AFE6-E6D659800B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398025"/>
              </p:ext>
            </p:extLst>
          </p:nvPr>
        </p:nvGraphicFramePr>
        <p:xfrm>
          <a:off x="457200" y="2006095"/>
          <a:ext cx="11225284" cy="2268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665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" y="-1047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392665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затрат на проект (примеры)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41631" y="1857294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47610" y="2099120"/>
            <a:ext cx="3945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Запрашиваемая субсидия из бюджета РБ  500 тыс. рублей</a:t>
            </a:r>
            <a:endParaRPr lang="ru-RU" sz="16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41066" y="1305478"/>
            <a:ext cx="10845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Обустройство борцовского зала в школе (стоимость 550 тыс. рублей)</a:t>
            </a:r>
            <a:endParaRPr lang="ru-RU" b="1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54336" y="2934512"/>
            <a:ext cx="19431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оборудования: 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спортивных матов, борцовских груш, комплекты кимоно </a:t>
            </a:r>
          </a:p>
          <a:p>
            <a:pPr>
              <a:defRPr/>
            </a:pPr>
            <a:endParaRPr lang="ru-RU" sz="16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учете ограничений по другим затратам сумма составляет 250 тыс. руб.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0662" y="1903871"/>
            <a:ext cx="45349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>
              <a:defRPr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 проекта планируется несколько видов затрат: приобретение оборудования, текущий ремонт интерьера, приобретение мебели</a:t>
            </a:r>
            <a:endParaRPr lang="ru-RU" sz="16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703876" y="3303843"/>
            <a:ext cx="23883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Текущий ремонт интерьера: 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изменение дизайна</a:t>
            </a:r>
            <a:r>
              <a:rPr lang="ru-RU" sz="1600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покраска стен, роспись</a:t>
            </a:r>
          </a:p>
          <a:p>
            <a:pPr>
              <a:defRPr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сумма должна составлять не более 100 </a:t>
            </a:r>
            <a:r>
              <a:rPr lang="ru-RU" sz="1600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600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т.е. не более 20%)</a:t>
            </a:r>
            <a:endParaRPr lang="ru-RU" sz="1600" b="1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479057" y="4020933"/>
            <a:ext cx="20231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мебели: 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скамейки, шкафчики</a:t>
            </a:r>
          </a:p>
          <a:p>
            <a:pPr>
              <a:defRPr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сумма затрат должна составлять не более 200 </a:t>
            </a:r>
            <a:r>
              <a:rPr lang="ru-RU" sz="1600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(т.е. </a:t>
            </a:r>
            <a:r>
              <a:rPr lang="ru-RU" sz="1600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более 40%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1980000" flipH="1">
            <a:off x="7067737" y="2676331"/>
            <a:ext cx="259487" cy="634415"/>
          </a:xfrm>
          <a:prstGeom prst="downArrow">
            <a:avLst/>
          </a:prstGeom>
          <a:solidFill>
            <a:srgbClr val="174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-1980000" flipH="1">
            <a:off x="9574132" y="2703385"/>
            <a:ext cx="259487" cy="634415"/>
          </a:xfrm>
          <a:prstGeom prst="downArrow">
            <a:avLst/>
          </a:prstGeom>
          <a:solidFill>
            <a:srgbClr val="174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8175009" y="2683895"/>
            <a:ext cx="315600" cy="1233012"/>
          </a:xfrm>
          <a:prstGeom prst="downArrow">
            <a:avLst/>
          </a:prstGeom>
          <a:solidFill>
            <a:srgbClr val="174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4" b="12595"/>
          <a:stretch/>
        </p:blipFill>
        <p:spPr>
          <a:xfrm>
            <a:off x="488485" y="3359027"/>
            <a:ext cx="3933389" cy="267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2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" y="-1047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затрат на проект (примеры)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41631" y="1857294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609229" y="1254485"/>
            <a:ext cx="62916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</a:t>
            </a:r>
            <a:r>
              <a:rPr lang="ru-RU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мультстудии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(стоимость 550 тыс. рублей)</a:t>
            </a:r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827594" y="1729788"/>
            <a:ext cx="5472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 проекта планируется несколько видов затрат: приобретение оборудования, затраты на оплату организации и проведения творческого мероприятия, приобретение программного обеспечения</a:t>
            </a:r>
            <a:endParaRPr lang="ru-RU" sz="16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20874" y="3279089"/>
            <a:ext cx="42398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Запрашиваемая субсидия из бюджета РБ </a:t>
            </a:r>
            <a:endParaRPr lang="ru-RU" sz="16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500 тыс. рублей</a:t>
            </a:r>
            <a:endParaRPr lang="ru-RU" sz="16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106269" y="4177628"/>
            <a:ext cx="19431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оборудования: 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мобильная </a:t>
            </a:r>
            <a:r>
              <a:rPr lang="ru-RU" sz="1600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мультстудия</a:t>
            </a:r>
            <a:endParaRPr lang="ru-RU" sz="1600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16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учете ограничений по другим затратам сумма составляет</a:t>
            </a:r>
          </a:p>
          <a:p>
            <a:pPr>
              <a:defRPr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 руб.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9966509" y="4175236"/>
            <a:ext cx="23883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программного обеспечения: </a:t>
            </a:r>
          </a:p>
          <a:p>
            <a:pPr>
              <a:defRPr/>
            </a:pPr>
            <a:r>
              <a:rPr lang="ru-RU" sz="1600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600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АртИгрушка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Фотошоп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др.</a:t>
            </a:r>
          </a:p>
          <a:p>
            <a:pPr>
              <a:defRPr/>
            </a:pPr>
            <a:endParaRPr lang="ru-RU" sz="1600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сумма должна составлять не более 50 </a:t>
            </a:r>
            <a:r>
              <a:rPr lang="ru-RU" sz="1600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600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т.е. не более 10%)</a:t>
            </a:r>
            <a:endParaRPr lang="ru-RU" sz="1600" b="1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070381" y="4670070"/>
            <a:ext cx="23883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мастер-класса: </a:t>
            </a:r>
          </a:p>
          <a:p>
            <a:pPr>
              <a:defRPr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Приглашение эксперта</a:t>
            </a:r>
          </a:p>
          <a:p>
            <a:pPr>
              <a:defRPr/>
            </a:pPr>
            <a:endParaRPr lang="ru-RU" sz="1600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сумма должна составлять не более 150 </a:t>
            </a:r>
            <a:r>
              <a:rPr lang="ru-RU" sz="1600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600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т.е. не более 30%)</a:t>
            </a:r>
            <a:endParaRPr lang="ru-RU" sz="1600" b="1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/>
          <a:stretch/>
        </p:blipFill>
        <p:spPr>
          <a:xfrm>
            <a:off x="141631" y="1408450"/>
            <a:ext cx="2424074" cy="1966114"/>
          </a:xfrm>
          <a:prstGeom prst="rect">
            <a:avLst/>
          </a:prstGeom>
        </p:spPr>
      </p:pic>
      <p:sp>
        <p:nvSpPr>
          <p:cNvPr id="26" name="Стрелка вниз 25"/>
          <p:cNvSpPr/>
          <p:nvPr/>
        </p:nvSpPr>
        <p:spPr>
          <a:xfrm rot="1980000" flipH="1">
            <a:off x="6959099" y="3641188"/>
            <a:ext cx="259487" cy="634415"/>
          </a:xfrm>
          <a:prstGeom prst="downArrow">
            <a:avLst/>
          </a:prstGeom>
          <a:solidFill>
            <a:srgbClr val="174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-1980000" flipH="1">
            <a:off x="10292168" y="3653858"/>
            <a:ext cx="259487" cy="634415"/>
          </a:xfrm>
          <a:prstGeom prst="downArrow">
            <a:avLst/>
          </a:prstGeom>
          <a:solidFill>
            <a:srgbClr val="174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>
            <a:off x="8954390" y="3892027"/>
            <a:ext cx="226049" cy="749960"/>
          </a:xfrm>
          <a:prstGeom prst="downArrow">
            <a:avLst/>
          </a:prstGeom>
          <a:solidFill>
            <a:srgbClr val="174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1"/>
          <a:stretch/>
        </p:blipFill>
        <p:spPr>
          <a:xfrm>
            <a:off x="115051" y="3722893"/>
            <a:ext cx="4362130" cy="3009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 r="9973" b="1956"/>
          <a:stretch/>
        </p:blipFill>
        <p:spPr>
          <a:xfrm>
            <a:off x="2750889" y="1439151"/>
            <a:ext cx="2696143" cy="193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0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распределения затрат на проект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300" y="1286568"/>
            <a:ext cx="5882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ремесленной мастерской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72A6C1B0-B93F-41FF-AFE6-E6D659800B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1192605"/>
              </p:ext>
            </p:extLst>
          </p:nvPr>
        </p:nvGraphicFramePr>
        <p:xfrm>
          <a:off x="457199" y="1758072"/>
          <a:ext cx="7428195" cy="2192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4B3D82B-7930-4AFA-A822-1B5AB5CD07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9518091"/>
              </p:ext>
            </p:extLst>
          </p:nvPr>
        </p:nvGraphicFramePr>
        <p:xfrm>
          <a:off x="563188" y="3628687"/>
          <a:ext cx="11065621" cy="5035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5F629027-FC2D-42E5-9D85-EBA36A71C76A}"/>
              </a:ext>
            </a:extLst>
          </p:cNvPr>
          <p:cNvSpPr/>
          <p:nvPr/>
        </p:nvSpPr>
        <p:spPr>
          <a:xfrm rot="5400000">
            <a:off x="10286280" y="5714281"/>
            <a:ext cx="154094" cy="105763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47A9B54-7453-478E-80FE-CF00B2A72D01}"/>
              </a:ext>
            </a:extLst>
          </p:cNvPr>
          <p:cNvSpPr/>
          <p:nvPr/>
        </p:nvSpPr>
        <p:spPr>
          <a:xfrm>
            <a:off x="457199" y="6522640"/>
            <a:ext cx="10131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Приобретение материалов и оборудования (без ограничений по суммам)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DB17EBB-48FD-465A-8CDD-0F3547046A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912" y="1471234"/>
            <a:ext cx="4013108" cy="2780400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EB5D5E8-FAA7-462D-8C42-59D60F897CE3}"/>
              </a:ext>
            </a:extLst>
          </p:cNvPr>
          <p:cNvCxnSpPr>
            <a:cxnSpLocks/>
          </p:cNvCxnSpPr>
          <p:nvPr/>
        </p:nvCxnSpPr>
        <p:spPr>
          <a:xfrm>
            <a:off x="1179442" y="3803374"/>
            <a:ext cx="0" cy="1054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F8526214-5F82-4BCE-82FB-C7AA43A6A0D6}"/>
              </a:ext>
            </a:extLst>
          </p:cNvPr>
          <p:cNvCxnSpPr>
            <a:cxnSpLocks/>
          </p:cNvCxnSpPr>
          <p:nvPr/>
        </p:nvCxnSpPr>
        <p:spPr>
          <a:xfrm>
            <a:off x="1179443" y="3803374"/>
            <a:ext cx="2290589" cy="1107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197476C4-444B-4CB0-9CBB-0A11E76080A8}"/>
              </a:ext>
            </a:extLst>
          </p:cNvPr>
          <p:cNvCxnSpPr>
            <a:cxnSpLocks/>
          </p:cNvCxnSpPr>
          <p:nvPr/>
        </p:nvCxnSpPr>
        <p:spPr>
          <a:xfrm>
            <a:off x="1179443" y="3803374"/>
            <a:ext cx="5154172" cy="1072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2C7B257D-92D9-4CE3-A7C8-C02D1E0DE291}"/>
              </a:ext>
            </a:extLst>
          </p:cNvPr>
          <p:cNvCxnSpPr>
            <a:cxnSpLocks/>
          </p:cNvCxnSpPr>
          <p:nvPr/>
        </p:nvCxnSpPr>
        <p:spPr>
          <a:xfrm>
            <a:off x="1179442" y="3821856"/>
            <a:ext cx="9230032" cy="1035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54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41714"/>
            <a:ext cx="9999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 проектных предложений на уровне школы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(общешкольное голосование)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62830" y="1317201"/>
            <a:ext cx="3762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Голосуют: ученики 5-11 классов</a:t>
            </a:r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806" y="1118186"/>
            <a:ext cx="36556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проведения общешкольного голосования школьные команды проводят презентацию 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проектного предложения</a:t>
            </a:r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063186"/>
              </p:ext>
            </p:extLst>
          </p:nvPr>
        </p:nvGraphicFramePr>
        <p:xfrm>
          <a:off x="4932362" y="3963502"/>
          <a:ext cx="6454554" cy="2753184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32272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7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5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Способы организации очного формата голосования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Способы организации онлайн формата голосования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Школьное собрание, выбор проекта через поднятие руки</a:t>
                      </a:r>
                      <a:endParaRPr lang="ru-RU" sz="1600" b="0" dirty="0">
                        <a:solidFill>
                          <a:srgbClr val="1746D6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Голосование посредством  видеосвязи, выбор проекта – поднятие руки</a:t>
                      </a:r>
                      <a:endParaRPr lang="ru-RU" sz="1600" dirty="0">
                        <a:solidFill>
                          <a:srgbClr val="1746D6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Стикеры</a:t>
                      </a:r>
                      <a:r>
                        <a:rPr lang="ru-RU" sz="1600" b="0" dirty="0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плакаты с проектами</a:t>
                      </a:r>
                      <a:endParaRPr lang="ru-RU" sz="1600" b="0" dirty="0">
                        <a:solidFill>
                          <a:srgbClr val="1746D6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Чат</a:t>
                      </a:r>
                      <a:endParaRPr lang="ru-RU" sz="1600" dirty="0">
                        <a:solidFill>
                          <a:srgbClr val="1746D6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Ящик голосования </a:t>
                      </a:r>
                      <a:endParaRPr lang="ru-RU" sz="1600" b="0" dirty="0">
                        <a:solidFill>
                          <a:srgbClr val="1746D6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Электронное голосование в </a:t>
                      </a:r>
                      <a:r>
                        <a:rPr lang="ru-RU" sz="1600" dirty="0" err="1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соц.сетях</a:t>
                      </a:r>
                      <a:r>
                        <a:rPr lang="ru-RU" sz="1600" dirty="0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на сайте школы и др.</a:t>
                      </a:r>
                      <a:endParaRPr lang="ru-RU" sz="1600" dirty="0">
                        <a:solidFill>
                          <a:srgbClr val="1746D6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10662" y="4877805"/>
            <a:ext cx="46811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подсчета голосов избирается </a:t>
            </a:r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счетная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комиссия (из числа совета обучающихся/школьников, учителей). Утверждает рейтинг проектных предложений.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93518" y="1500611"/>
            <a:ext cx="39960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Руководство по проведению общешкольного голосования может осуществлять: </a:t>
            </a:r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</a:t>
            </a:r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директора </a:t>
            </a:r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совета </a:t>
            </a:r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Рисунок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" t="1884" b="1"/>
          <a:stretch/>
        </p:blipFill>
        <p:spPr>
          <a:xfrm>
            <a:off x="8820054" y="1975651"/>
            <a:ext cx="2980779" cy="1567629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4" r="7404" b="1530"/>
          <a:stretch/>
        </p:blipFill>
        <p:spPr>
          <a:xfrm>
            <a:off x="533663" y="2743201"/>
            <a:ext cx="3257763" cy="176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8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906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отбора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186685"/>
              </p:ext>
            </p:extLst>
          </p:nvPr>
        </p:nvGraphicFramePr>
        <p:xfrm>
          <a:off x="232012" y="1254485"/>
          <a:ext cx="11859904" cy="4996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9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1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8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7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5473" marR="354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Критерий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5473" marR="354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5473" marR="3547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0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Группа I «Количественные показатели»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5473" marR="3547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2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5473" marR="354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обучающихся общеобразовательной организации, принявших участие в школьном голосовании по выдвижению проектов инициативного бюджетирования, от числа обучающихся общеобразовательной организации, имеющих право голоса по отбору проектного предложения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5473" marR="354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 – в голосовании приняло участие более 80% обучающихся общеобразовательной организации, имеющих право голоса по отбору проектного предложения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баллов – в голосовании приняло участие от 60 до 80% обучающихся общеобразовательной организации, имеющих право голоса по отбору проектного предложения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баллов –  в голосовании приняло участие от 40 до 60% обучающихся общеобразовательной организации, имеющих право голоса по отбору проектного предложения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баллов – в голосовании приняло участие от 20 до 40% обучающихся общеобразовательной организации, имеющих право голоса по отбору проектного предложения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баллов – в голосовании приняло участие менее 20% обучающихся общеобразовательной организации, имеющих право голоса по отбору проектного предложения.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5473" marR="3547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955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отбора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302738"/>
              </p:ext>
            </p:extLst>
          </p:nvPr>
        </p:nvGraphicFramePr>
        <p:xfrm>
          <a:off x="334236" y="1889898"/>
          <a:ext cx="11523528" cy="3946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0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0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2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265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Количество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инициативных проектов, выдвинутых на школьное голосование по выдвижению проектов инициативного бюджетирования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баллов – на школьном голосовании представлено 5 и более инициативных проектов;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баллов – на школьном голосовании представлено 3-4 инициативных проекта;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 баллов – на школьном голосовании представлено  2 и менее инициативных проекта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32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Эффективность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фандрайзинговой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кампании по привлечению добровольных пожертвований в денежной или иной форме на реализацию инициативного проекта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баллов – объем привлеченного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софинансирования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20% и более;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15 баллов – объем привлеченного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софинансирования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от 15 до 20%;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 баллов – объем привлеченного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софинансирования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от 10 до 15%;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баллов – объем привлеченного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софинансирования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от 5 до 10%;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 баллов – объем привлеченного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софинансирования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менее 5%.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41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отбора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293921"/>
              </p:ext>
            </p:extLst>
          </p:nvPr>
        </p:nvGraphicFramePr>
        <p:xfrm>
          <a:off x="457200" y="1298556"/>
          <a:ext cx="11277600" cy="53403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1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154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40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a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Вовлечение в реализацию проекта обучающихся 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общеобразовательной организации, принявших участие в общешкольном голосовании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 баллов </a:t>
                      </a:r>
                      <a:r>
                        <a:rPr lang="ru-RU" sz="15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высокий уровень вовлеченности обучающихся в реализацию проекта, для городских округов – в реализации проекта примет участие более </a:t>
                      </a:r>
                      <a:r>
                        <a:rPr lang="ru-RU" sz="1500" b="0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50% </a:t>
                      </a:r>
                      <a:r>
                        <a:rPr lang="ru-RU" sz="15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обучающихся общеобразовательной организации</a:t>
                      </a:r>
                      <a:r>
                        <a:rPr lang="ru-RU" sz="11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5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 числа участников общешкольного голосования, для муниципальных районов – в реализации проекта примет участие более 45% обучающихся общеобразовательной организации</a:t>
                      </a:r>
                      <a:r>
                        <a:rPr lang="ru-RU" sz="11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5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 числа участников общешкольного голосования;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 баллов </a:t>
                      </a:r>
                      <a:r>
                        <a:rPr lang="ru-RU" sz="15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средний уровень вовлеченности обучающихся в реализацию проекта, для городских округов – в реализации проекта примет участие от 45% до 50% обучающихся общеобразовательной организации от числа участников общешкольного голосования, для муниципальных районов – от 40% до 45% обучающихся общеобразовательной организации от числа участников общешкольного голосования;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 баллов </a:t>
                      </a:r>
                      <a:r>
                        <a:rPr lang="ru-RU" sz="15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низкий уровень вовлеченности обучающихся в реализацию проекта, для городских округов – в реализации проекта примет участие от 40% до 45% обучающихся общеобразовательной организации от числа участников общешкольного голосования, для муниципальных районов – в реализации проекта примет участие от 35% до 40% обучающихся общеобразовательной организации от числа участников общешкольного голосования;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баллов</a:t>
                      </a:r>
                      <a:r>
                        <a:rPr lang="ru-RU" sz="15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– в непосредственной реализации проекта не задействованы обучающиеся общеобразовательной организации.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5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09633" y="1233178"/>
            <a:ext cx="11618951" cy="8652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866056" y="154410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Хронология развития процессов инициативного </a:t>
            </a:r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бюджетирования (ИБ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в 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РБ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73230" y="1665804"/>
            <a:ext cx="12683220" cy="4442257"/>
            <a:chOff x="736533" y="2878091"/>
            <a:chExt cx="11215041" cy="3387147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736533" y="2878091"/>
              <a:ext cx="10490477" cy="3236256"/>
              <a:chOff x="777887" y="2122102"/>
              <a:chExt cx="10490477" cy="3236256"/>
            </a:xfrm>
          </p:grpSpPr>
          <p:grpSp>
            <p:nvGrpSpPr>
              <p:cNvPr id="26" name="Группа 25"/>
              <p:cNvGrpSpPr/>
              <p:nvPr/>
            </p:nvGrpSpPr>
            <p:grpSpPr>
              <a:xfrm>
                <a:off x="923636" y="4775076"/>
                <a:ext cx="10344728" cy="459802"/>
                <a:chOff x="932872" y="4405746"/>
                <a:chExt cx="10344728" cy="459802"/>
              </a:xfrm>
            </p:grpSpPr>
            <p:grpSp>
              <p:nvGrpSpPr>
                <p:cNvPr id="52" name="Группа 51"/>
                <p:cNvGrpSpPr/>
                <p:nvPr/>
              </p:nvGrpSpPr>
              <p:grpSpPr>
                <a:xfrm>
                  <a:off x="932872" y="4405746"/>
                  <a:ext cx="10001674" cy="459798"/>
                  <a:chOff x="932872" y="4152445"/>
                  <a:chExt cx="10001674" cy="671454"/>
                </a:xfrm>
              </p:grpSpPr>
              <p:sp>
                <p:nvSpPr>
                  <p:cNvPr id="54" name="Прямоугольник 53"/>
                  <p:cNvSpPr/>
                  <p:nvPr/>
                </p:nvSpPr>
                <p:spPr>
                  <a:xfrm>
                    <a:off x="932872" y="4152445"/>
                    <a:ext cx="2402763" cy="671454"/>
                  </a:xfrm>
                  <a:prstGeom prst="rect">
                    <a:avLst/>
                  </a:prstGeom>
                  <a:solidFill>
                    <a:srgbClr val="008CFE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2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Прямоугольник 54"/>
                  <p:cNvSpPr/>
                  <p:nvPr/>
                </p:nvSpPr>
                <p:spPr>
                  <a:xfrm>
                    <a:off x="3335636" y="4152445"/>
                    <a:ext cx="2557164" cy="671454"/>
                  </a:xfrm>
                  <a:prstGeom prst="rect">
                    <a:avLst/>
                  </a:prstGeom>
                  <a:solidFill>
                    <a:srgbClr val="1746D6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2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Прямоугольник 55"/>
                  <p:cNvSpPr/>
                  <p:nvPr/>
                </p:nvSpPr>
                <p:spPr>
                  <a:xfrm>
                    <a:off x="5892800" y="4152445"/>
                    <a:ext cx="2484582" cy="671454"/>
                  </a:xfrm>
                  <a:prstGeom prst="rect">
                    <a:avLst/>
                  </a:prstGeom>
                  <a:solidFill>
                    <a:srgbClr val="008CFE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2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Прямоугольник 56"/>
                  <p:cNvSpPr/>
                  <p:nvPr/>
                </p:nvSpPr>
                <p:spPr>
                  <a:xfrm>
                    <a:off x="8377382" y="4152445"/>
                    <a:ext cx="2557164" cy="671454"/>
                  </a:xfrm>
                  <a:prstGeom prst="rect">
                    <a:avLst/>
                  </a:prstGeom>
                  <a:solidFill>
                    <a:srgbClr val="1746D6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2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" name="Равнобедренный треугольник 52"/>
                <p:cNvSpPr/>
                <p:nvPr/>
              </p:nvSpPr>
              <p:spPr>
                <a:xfrm rot="5400000">
                  <a:off x="10876173" y="4464122"/>
                  <a:ext cx="459799" cy="343054"/>
                </a:xfrm>
                <a:prstGeom prst="triangle">
                  <a:avLst/>
                </a:prstGeom>
                <a:solidFill>
                  <a:srgbClr val="1746D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TextBox 26"/>
              <p:cNvSpPr txBox="1"/>
              <p:nvPr/>
            </p:nvSpPr>
            <p:spPr>
              <a:xfrm>
                <a:off x="1753603" y="4865541"/>
                <a:ext cx="10727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A04020102020204" pitchFamily="34" charset="0"/>
                  </a:rPr>
                  <a:t>2016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176522" y="4865541"/>
                <a:ext cx="10727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A04020102020204" pitchFamily="34" charset="0"/>
                  </a:rPr>
                  <a:t>2017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600891" y="4865541"/>
                <a:ext cx="2424244" cy="492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A04020102020204" pitchFamily="34" charset="0"/>
                  </a:rPr>
                  <a:t>2018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345848" y="4865541"/>
                <a:ext cx="1665135" cy="28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A04020102020204" pitchFamily="34" charset="0"/>
                  </a:rPr>
                  <a:t>2021</a:t>
                </a: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1048892" y="2236163"/>
                <a:ext cx="1864128" cy="3027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Создание проектного центра на базе АН РБ</a:t>
                </a: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1539486" y="2688401"/>
                <a:ext cx="1770880" cy="532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Распространена основная практика ИБ - </a:t>
                </a: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ППМИ</a:t>
                </a: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на всей территории РБ 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2046694" y="3450022"/>
                <a:ext cx="1356439" cy="877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Всероссийский семинар «Роль возможности и механизмы участия бизнеса в проектах»</a:t>
                </a:r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3533648" y="2122102"/>
                <a:ext cx="2063049" cy="5303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Форум БРИКС «Вовлечение граждан в развитие общественной инфраструктуры»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524943" y="3299868"/>
                <a:ext cx="1448610" cy="417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Включение ИБ в «Стратегию СЭР РБ до 2030 г.»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054562" y="2730260"/>
                <a:ext cx="1840708" cy="417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Запуск практики в</a:t>
                </a:r>
              </a:p>
              <a:p>
                <a:pPr marL="0" marR="0" lvl="0" indent="0" defTabSz="91440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г. Уфа «</a:t>
                </a: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Уфимские дворики</a:t>
                </a: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»</a:t>
                </a:r>
              </a:p>
            </p:txBody>
          </p:sp>
          <p:grpSp>
            <p:nvGrpSpPr>
              <p:cNvPr id="46" name="Группа 45"/>
              <p:cNvGrpSpPr/>
              <p:nvPr/>
            </p:nvGrpSpPr>
            <p:grpSpPr>
              <a:xfrm>
                <a:off x="777887" y="2247526"/>
                <a:ext cx="296042" cy="2561310"/>
                <a:chOff x="988616" y="2205075"/>
                <a:chExt cx="296042" cy="2561310"/>
              </a:xfrm>
              <a:solidFill>
                <a:srgbClr val="4BACC6">
                  <a:lumMod val="50000"/>
                </a:srgbClr>
              </a:solidFill>
            </p:grpSpPr>
            <p:cxnSp>
              <p:nvCxnSpPr>
                <p:cNvPr id="50" name="Прямая соединительная линия 49"/>
                <p:cNvCxnSpPr/>
                <p:nvPr/>
              </p:nvCxnSpPr>
              <p:spPr>
                <a:xfrm flipV="1">
                  <a:off x="1122357" y="2485128"/>
                  <a:ext cx="9236" cy="2281257"/>
                </a:xfrm>
                <a:prstGeom prst="line">
                  <a:avLst/>
                </a:prstGeom>
                <a:grpFill/>
                <a:ln w="28575" cap="flat" cmpd="sng" algn="ctr">
                  <a:solidFill>
                    <a:srgbClr val="008CFE"/>
                  </a:solidFill>
                  <a:prstDash val="sysDot"/>
                </a:ln>
                <a:effectLst/>
              </p:spPr>
            </p:cxnSp>
            <p:sp>
              <p:nvSpPr>
                <p:cNvPr id="51" name="Овал 50"/>
                <p:cNvSpPr/>
                <p:nvPr/>
              </p:nvSpPr>
              <p:spPr>
                <a:xfrm>
                  <a:off x="988616" y="2205075"/>
                  <a:ext cx="296042" cy="280053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008CFE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6598116" y="2764410"/>
                <a:ext cx="1868930" cy="417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Доходогенерирующие</a:t>
                </a: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проекты в сельском хозяйстве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532580" y="3979158"/>
                <a:ext cx="1152685" cy="532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Запущен пилотный проект «Наше село»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247970" y="2206408"/>
                <a:ext cx="2120176" cy="417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Принята приоритетная региональная программа по развитию ИБ в РБ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125854" y="3221161"/>
                <a:ext cx="1582508" cy="532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Масштабирование практики «Башкирские дворики»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9283667" y="3520399"/>
              <a:ext cx="2164997" cy="417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746D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Пилотный проект по развитию сети предуниверсариев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707870" y="4296450"/>
              <a:ext cx="2243704" cy="532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strike="noStrike" kern="0" cap="none" spc="0" normalizeH="0" baseline="0" noProof="0" dirty="0">
                  <a:ln>
                    <a:noFill/>
                  </a:ln>
                  <a:solidFill>
                    <a:srgbClr val="1746D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Пилотный проект </a:t>
              </a:r>
              <a:endParaRPr kumimoji="0" lang="ru-RU" sz="1400" b="1" i="0" strike="noStrike" kern="0" cap="none" spc="0" normalizeH="0" baseline="0" noProof="0" dirty="0" smtClean="0">
                <a:ln>
                  <a:noFill/>
                </a:ln>
                <a:solidFill>
                  <a:srgbClr val="1746D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strike="noStrike" kern="0" cap="none" spc="0" normalizeH="0" baseline="0" noProof="0" dirty="0" smtClean="0">
                  <a:ln>
                    <a:noFill/>
                  </a:ln>
                  <a:solidFill>
                    <a:srgbClr val="1746D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ИБ</a:t>
              </a:r>
              <a:r>
                <a:rPr kumimoji="0" lang="ru-RU" sz="1400" b="1" i="0" strike="noStrike" kern="0" cap="none" spc="0" normalizeH="0" baseline="0" noProof="0" dirty="0">
                  <a:ln>
                    <a:noFill/>
                  </a:ln>
                  <a:solidFill>
                    <a:srgbClr val="1746D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основанный на инициативах </a:t>
              </a:r>
              <a:endParaRPr kumimoji="0" lang="ru-RU" sz="1400" b="1" i="0" strike="noStrike" kern="0" cap="none" spc="0" normalizeH="0" baseline="0" noProof="0" dirty="0" smtClean="0">
                <a:ln>
                  <a:noFill/>
                </a:ln>
                <a:solidFill>
                  <a:srgbClr val="1746D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strike="noStrike" kern="0" cap="none" spc="0" normalizeH="0" baseline="0" noProof="0" dirty="0" smtClean="0">
                  <a:ln>
                    <a:noFill/>
                  </a:ln>
                  <a:solidFill>
                    <a:srgbClr val="1746D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школьников</a:t>
              </a:r>
              <a:endParaRPr kumimoji="0" lang="ru-RU" sz="1400" b="1" i="0" strike="noStrike" kern="0" cap="none" spc="0" normalizeH="0" baseline="0" noProof="0" dirty="0">
                <a:ln>
                  <a:noFill/>
                </a:ln>
                <a:solidFill>
                  <a:srgbClr val="1746D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89040" y="6077449"/>
              <a:ext cx="7194916" cy="187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15450836"/>
              </p:ext>
            </p:extLst>
          </p:nvPr>
        </p:nvGraphicFramePr>
        <p:xfrm>
          <a:off x="3224941" y="6108059"/>
          <a:ext cx="8812091" cy="41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600487" y="526383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–</a:t>
            </a: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V="1">
            <a:off x="880968" y="3094126"/>
            <a:ext cx="0" cy="2124268"/>
          </a:xfrm>
          <a:prstGeom prst="line">
            <a:avLst/>
          </a:prstGeom>
          <a:solidFill>
            <a:srgbClr val="4BACC6">
              <a:lumMod val="50000"/>
            </a:srgbClr>
          </a:solidFill>
          <a:ln w="28575" cap="flat" cmpd="sng" algn="ctr">
            <a:solidFill>
              <a:srgbClr val="008CFE"/>
            </a:solidFill>
            <a:prstDash val="sysDot"/>
          </a:ln>
          <a:effectLst/>
        </p:spPr>
      </p:cxnSp>
      <p:sp>
        <p:nvSpPr>
          <p:cNvPr id="75" name="Овал 74"/>
          <p:cNvSpPr/>
          <p:nvPr/>
        </p:nvSpPr>
        <p:spPr>
          <a:xfrm>
            <a:off x="707774" y="2719689"/>
            <a:ext cx="334797" cy="36729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8CF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 flipV="1">
            <a:off x="1424613" y="3538810"/>
            <a:ext cx="0" cy="1679583"/>
          </a:xfrm>
          <a:prstGeom prst="line">
            <a:avLst/>
          </a:prstGeom>
          <a:solidFill>
            <a:srgbClr val="4BACC6">
              <a:lumMod val="50000"/>
            </a:srgbClr>
          </a:solidFill>
          <a:ln w="28575" cap="flat" cmpd="sng" algn="ctr">
            <a:solidFill>
              <a:srgbClr val="008CFE"/>
            </a:solidFill>
            <a:prstDash val="sysDot"/>
          </a:ln>
          <a:effectLst/>
        </p:spPr>
      </p:cxnSp>
      <p:sp>
        <p:nvSpPr>
          <p:cNvPr id="77" name="Овал 76"/>
          <p:cNvSpPr/>
          <p:nvPr/>
        </p:nvSpPr>
        <p:spPr>
          <a:xfrm>
            <a:off x="1242318" y="3158697"/>
            <a:ext cx="334797" cy="36729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8CF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 flipH="1" flipV="1">
            <a:off x="3136929" y="2226517"/>
            <a:ext cx="1" cy="2856006"/>
          </a:xfrm>
          <a:prstGeom prst="line">
            <a:avLst/>
          </a:prstGeom>
          <a:solidFill>
            <a:srgbClr val="4BACC6">
              <a:lumMod val="50000"/>
            </a:srgbClr>
          </a:solidFill>
          <a:ln w="28575" cap="flat" cmpd="sng" algn="ctr">
            <a:solidFill>
              <a:srgbClr val="008CFE"/>
            </a:solidFill>
            <a:prstDash val="sysDot"/>
          </a:ln>
          <a:effectLst/>
        </p:spPr>
      </p:cxnSp>
      <p:cxnSp>
        <p:nvCxnSpPr>
          <p:cNvPr id="79" name="Прямая соединительная линия 78"/>
          <p:cNvCxnSpPr/>
          <p:nvPr/>
        </p:nvCxnSpPr>
        <p:spPr>
          <a:xfrm flipV="1">
            <a:off x="4302118" y="3465911"/>
            <a:ext cx="0" cy="1679583"/>
          </a:xfrm>
          <a:prstGeom prst="line">
            <a:avLst/>
          </a:prstGeom>
          <a:solidFill>
            <a:srgbClr val="4BACC6">
              <a:lumMod val="50000"/>
            </a:srgbClr>
          </a:solidFill>
          <a:ln w="28575" cap="flat" cmpd="sng" algn="ctr">
            <a:solidFill>
              <a:srgbClr val="008CFE"/>
            </a:solidFill>
            <a:prstDash val="sysDot"/>
          </a:ln>
          <a:effectLst/>
        </p:spPr>
      </p:cxnSp>
      <p:sp>
        <p:nvSpPr>
          <p:cNvPr id="80" name="Овал 79"/>
          <p:cNvSpPr/>
          <p:nvPr/>
        </p:nvSpPr>
        <p:spPr>
          <a:xfrm>
            <a:off x="4124318" y="3133673"/>
            <a:ext cx="334797" cy="36729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8CF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Овал 80"/>
          <p:cNvSpPr/>
          <p:nvPr/>
        </p:nvSpPr>
        <p:spPr>
          <a:xfrm>
            <a:off x="2964238" y="1850761"/>
            <a:ext cx="334797" cy="36729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8CF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2" name="Прямая соединительная линия 81"/>
          <p:cNvCxnSpPr/>
          <p:nvPr/>
        </p:nvCxnSpPr>
        <p:spPr>
          <a:xfrm flipV="1">
            <a:off x="3667432" y="3055454"/>
            <a:ext cx="0" cy="2124268"/>
          </a:xfrm>
          <a:prstGeom prst="line">
            <a:avLst/>
          </a:prstGeom>
          <a:solidFill>
            <a:srgbClr val="4BACC6">
              <a:lumMod val="50000"/>
            </a:srgbClr>
          </a:solidFill>
          <a:ln w="28575" cap="flat" cmpd="sng" algn="ctr">
            <a:solidFill>
              <a:srgbClr val="008CFE"/>
            </a:solidFill>
            <a:prstDash val="sysDot"/>
          </a:ln>
          <a:effectLst/>
        </p:spPr>
      </p:cxnSp>
      <p:sp>
        <p:nvSpPr>
          <p:cNvPr id="83" name="Овал 82"/>
          <p:cNvSpPr/>
          <p:nvPr/>
        </p:nvSpPr>
        <p:spPr>
          <a:xfrm>
            <a:off x="3507886" y="2653721"/>
            <a:ext cx="334797" cy="36729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8CF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4" name="Прямая соединительная линия 83"/>
          <p:cNvCxnSpPr/>
          <p:nvPr/>
        </p:nvCxnSpPr>
        <p:spPr>
          <a:xfrm flipH="1" flipV="1">
            <a:off x="6100817" y="2310677"/>
            <a:ext cx="1" cy="2856006"/>
          </a:xfrm>
          <a:prstGeom prst="line">
            <a:avLst/>
          </a:prstGeom>
          <a:solidFill>
            <a:srgbClr val="4BACC6">
              <a:lumMod val="50000"/>
            </a:srgbClr>
          </a:solidFill>
          <a:ln w="28575" cap="flat" cmpd="sng" algn="ctr">
            <a:solidFill>
              <a:srgbClr val="008CFE"/>
            </a:solidFill>
            <a:prstDash val="sysDot"/>
          </a:ln>
          <a:effectLst/>
        </p:spPr>
      </p:cxnSp>
      <p:sp>
        <p:nvSpPr>
          <p:cNvPr id="85" name="Овал 84"/>
          <p:cNvSpPr/>
          <p:nvPr/>
        </p:nvSpPr>
        <p:spPr>
          <a:xfrm>
            <a:off x="5928126" y="1866681"/>
            <a:ext cx="334797" cy="36729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8CF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 flipV="1">
            <a:off x="6586616" y="3039207"/>
            <a:ext cx="0" cy="2124268"/>
          </a:xfrm>
          <a:prstGeom prst="line">
            <a:avLst/>
          </a:prstGeom>
          <a:solidFill>
            <a:srgbClr val="4BACC6">
              <a:lumMod val="50000"/>
            </a:srgbClr>
          </a:solidFill>
          <a:ln w="28575" cap="flat" cmpd="sng" algn="ctr">
            <a:solidFill>
              <a:srgbClr val="008CFE"/>
            </a:solidFill>
            <a:prstDash val="sysDot"/>
          </a:ln>
          <a:effectLst/>
        </p:spPr>
      </p:cxnSp>
      <p:sp>
        <p:nvSpPr>
          <p:cNvPr id="87" name="Овал 86"/>
          <p:cNvSpPr/>
          <p:nvPr/>
        </p:nvSpPr>
        <p:spPr>
          <a:xfrm>
            <a:off x="6430830" y="2737881"/>
            <a:ext cx="334797" cy="36729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8CF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6950038" y="3223731"/>
            <a:ext cx="334797" cy="36729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8CF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Овал 88"/>
          <p:cNvSpPr/>
          <p:nvPr/>
        </p:nvSpPr>
        <p:spPr>
          <a:xfrm>
            <a:off x="7535325" y="3965586"/>
            <a:ext cx="334797" cy="36729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8CF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0" name="Прямая соединительная линия 89"/>
          <p:cNvCxnSpPr/>
          <p:nvPr/>
        </p:nvCxnSpPr>
        <p:spPr>
          <a:xfrm flipV="1">
            <a:off x="7117436" y="3578121"/>
            <a:ext cx="0" cy="1679583"/>
          </a:xfrm>
          <a:prstGeom prst="line">
            <a:avLst/>
          </a:prstGeom>
          <a:solidFill>
            <a:srgbClr val="4BACC6">
              <a:lumMod val="50000"/>
            </a:srgbClr>
          </a:solidFill>
          <a:ln w="28575" cap="flat" cmpd="sng" algn="ctr">
            <a:solidFill>
              <a:srgbClr val="008CFE"/>
            </a:solidFill>
            <a:prstDash val="sysDot"/>
          </a:ln>
          <a:effectLst/>
        </p:spPr>
      </p:cxnSp>
      <p:cxnSp>
        <p:nvCxnSpPr>
          <p:cNvPr id="91" name="Прямая соединительная линия 90"/>
          <p:cNvCxnSpPr/>
          <p:nvPr/>
        </p:nvCxnSpPr>
        <p:spPr>
          <a:xfrm flipV="1">
            <a:off x="7702723" y="4338389"/>
            <a:ext cx="0" cy="862476"/>
          </a:xfrm>
          <a:prstGeom prst="line">
            <a:avLst/>
          </a:prstGeom>
          <a:solidFill>
            <a:srgbClr val="4BACC6">
              <a:lumMod val="50000"/>
            </a:srgbClr>
          </a:solidFill>
          <a:ln w="28575" cap="flat" cmpd="sng" algn="ctr">
            <a:solidFill>
              <a:srgbClr val="008CFE"/>
            </a:solidFill>
            <a:prstDash val="sysDot"/>
          </a:ln>
          <a:effectLst/>
        </p:spPr>
      </p:cxnSp>
      <p:cxnSp>
        <p:nvCxnSpPr>
          <p:cNvPr id="94" name="Прямая соединительная линия 93"/>
          <p:cNvCxnSpPr/>
          <p:nvPr/>
        </p:nvCxnSpPr>
        <p:spPr>
          <a:xfrm flipH="1" flipV="1">
            <a:off x="9171734" y="2265525"/>
            <a:ext cx="1" cy="2856006"/>
          </a:xfrm>
          <a:prstGeom prst="line">
            <a:avLst/>
          </a:prstGeom>
          <a:solidFill>
            <a:srgbClr val="4BACC6">
              <a:lumMod val="50000"/>
            </a:srgbClr>
          </a:solidFill>
          <a:ln w="28575" cap="flat" cmpd="sng" algn="ctr">
            <a:solidFill>
              <a:srgbClr val="008CFE"/>
            </a:solidFill>
            <a:prstDash val="sysDot"/>
          </a:ln>
          <a:effectLst/>
        </p:spPr>
      </p:cxnSp>
      <p:sp>
        <p:nvSpPr>
          <p:cNvPr id="95" name="Овал 94"/>
          <p:cNvSpPr/>
          <p:nvPr/>
        </p:nvSpPr>
        <p:spPr>
          <a:xfrm>
            <a:off x="9004335" y="1866681"/>
            <a:ext cx="334797" cy="36729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8CF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500139" y="1651845"/>
            <a:ext cx="2448420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Сопровождение практик ИБ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Евразийским научно-образовательным центром РБ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 flipV="1">
            <a:off x="9650405" y="3021226"/>
            <a:ext cx="0" cy="2124268"/>
          </a:xfrm>
          <a:prstGeom prst="line">
            <a:avLst/>
          </a:prstGeom>
          <a:solidFill>
            <a:srgbClr val="4BACC6">
              <a:lumMod val="50000"/>
            </a:srgbClr>
          </a:solidFill>
          <a:ln w="28575" cap="flat" cmpd="sng" algn="ctr">
            <a:solidFill>
              <a:srgbClr val="008CFE"/>
            </a:solidFill>
            <a:prstDash val="sysDot"/>
          </a:ln>
          <a:effectLst/>
        </p:spPr>
      </p:cxnSp>
      <p:sp>
        <p:nvSpPr>
          <p:cNvPr id="98" name="Овал 97"/>
          <p:cNvSpPr/>
          <p:nvPr/>
        </p:nvSpPr>
        <p:spPr>
          <a:xfrm>
            <a:off x="9504486" y="2761971"/>
            <a:ext cx="334797" cy="36729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8CF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9" name="Прямая соединительная линия 98"/>
          <p:cNvCxnSpPr/>
          <p:nvPr/>
        </p:nvCxnSpPr>
        <p:spPr>
          <a:xfrm flipV="1">
            <a:off x="10151621" y="3498597"/>
            <a:ext cx="0" cy="1679583"/>
          </a:xfrm>
          <a:prstGeom prst="line">
            <a:avLst/>
          </a:prstGeom>
          <a:solidFill>
            <a:srgbClr val="4BACC6">
              <a:lumMod val="50000"/>
            </a:srgbClr>
          </a:solidFill>
          <a:ln w="28575" cap="flat" cmpd="sng" algn="ctr">
            <a:solidFill>
              <a:srgbClr val="008CFE"/>
            </a:solidFill>
            <a:prstDash val="sysDot"/>
          </a:ln>
          <a:effectLst/>
        </p:spPr>
      </p:cxnSp>
      <p:sp>
        <p:nvSpPr>
          <p:cNvPr id="100" name="Овал 99"/>
          <p:cNvSpPr/>
          <p:nvPr/>
        </p:nvSpPr>
        <p:spPr>
          <a:xfrm>
            <a:off x="9984222" y="3245354"/>
            <a:ext cx="334797" cy="36729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8CF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91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отбора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349397"/>
              </p:ext>
            </p:extLst>
          </p:nvPr>
        </p:nvGraphicFramePr>
        <p:xfrm>
          <a:off x="310662" y="1254486"/>
          <a:ext cx="11616295" cy="4969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7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9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9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473" marR="354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473" marR="354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баллов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473" marR="3547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55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II «Качественные показатели»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473" marR="3547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4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a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Уровень развития инициативного бюджетирования и инициированных проектов в муниципальном образовании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Республики Башкортостан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 баллов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– система инициативного бюджетирования и инициированных проектов на территории муниципального образования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Республики Башкортостан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функционирует (муниципальный район или городской округ входят в топ-30 по количеству проектов, победивших в программе поддержки местных инициатив в год, предшествующий году проведения данного конкурсного отбора);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баллов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– система инициативного бюджетирования и инициированных проектов на территории муниципального образования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Республики Башкортостан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отсутствует (муниципальный район или городской округ занимают места с 31 и ниже по количеству проектов, победивших в программе поддержки местных инициатив в год, предшествующий году проведения данного конкурсного отбора).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50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отбора 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892268"/>
              </p:ext>
            </p:extLst>
          </p:nvPr>
        </p:nvGraphicFramePr>
        <p:xfrm>
          <a:off x="316523" y="1303001"/>
          <a:ext cx="11418277" cy="5335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1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5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11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5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Качество презентационного материала и проведенной информационной кампании по продвижению проекта в социальных сетях, средствах массовой информации, блогах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высокий уровень презентационного материала и информационной кампании по продвижению проекта, в составе заявки представлены презентация проекта (содержит цель, задачи проекта, паспорт проекта, ожидаемые результаты и мероприятия по продвижению и отбору проекта) и отчет о проведенной информационной кампании по продвижению проекта в социальных сетях, блогах (не менее 15 публикаций), средствах массовой информации (не менее 5 публикаций)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средний уровень презентационного материала (не содержит одного или нескольких элементов – цель, задачи проекта, паспорт проекта, ожидаемые результаты и мероприятия по продвижению и отбору проекта) и информационной кампании по продвижению проекта, в составе заявки представлены презентация проекта или отчет о проведенной информационной кампании по продвижению проекта в социальных сетях, блогах, средствах массовой информации или, при наличии обоих документов в отчете о проведенной информационной кампании по продвижению проекта пороговые значения публикаций ниже, чем установлены для высокого уровня презентационного материала и информационной кампании по продвижению проекта;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 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низкий уровень презентационного материала и информационной кампании по продвижению проекта или презентационный материал и информационная кампания по продвижению проекта отсутствуют.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025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отбора  школьники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249527"/>
              </p:ext>
            </p:extLst>
          </p:nvPr>
        </p:nvGraphicFramePr>
        <p:xfrm>
          <a:off x="310662" y="1238290"/>
          <a:ext cx="11424138" cy="5384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1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6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15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14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Уровень развития школьного самоуправления в общеобразовательной организации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система школьного самоуправления развита и активно функционирует (наличие совета обучающихся, протоколов его заседаний, размещение в социальных сетях материалов, подтверждающих проведение регулярных мероприятий совета обучающихся);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 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система школьного самоуправления слабо развита либо отсутствует.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03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a-RU" sz="15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Влияние проекта на  формирование эффективной системы выявления, поддержки и развития способностей и талантов у детей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инициированный проект оказывает сильное влияние на формирование </a:t>
                      </a:r>
                      <a:r>
                        <a:rPr lang="ba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эффективной системы выявления, поддержки и развития способностей и талантов у детей (проектом предполагается реализация мероприятий, направленных на выявление, поддержку и развитие способностей и талантов у детей, включая охват детей услугами дополнительного образования в различных направлениях, профессиональную ориентацию обучающихся, вовлечение в исследовательскую деятельность и т.п.)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 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инициированный проект не оказывает влияние на формирование </a:t>
                      </a:r>
                      <a:r>
                        <a:rPr lang="ba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эффективной системы выявления, поддержки и развития способностей и талантов у детей, соответствующие мероприятия не предполагаются проектом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97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отбора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300072"/>
              </p:ext>
            </p:extLst>
          </p:nvPr>
        </p:nvGraphicFramePr>
        <p:xfrm>
          <a:off x="457200" y="1674810"/>
          <a:ext cx="11277600" cy="4469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5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5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06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979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a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Оценка качества проектной деятельности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 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высокое качество проектной деятельности в области образования (в составе заявки представлена модель управления проектом на всех стадиях его реализации – от инициирования до мониторинга и завершения);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среднее качество проектной деятельности в области образования (в составе заявки частично представлена модель управления проектом на всех стадиях его реализации – от инициирования до мониторинга и завершения);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 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низкое качество проектной деятельности в области образования (в составе заявки не представлена модель управления проектом на всех стадиях его реализации – от инициирования до мониторинга и завершения).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9900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7166" y="264282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Суть проекта ИБ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развитию сети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предуниверсариев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6718708" y="4257533"/>
            <a:ext cx="5190389" cy="1210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3499339" y="1393589"/>
            <a:ext cx="4357014" cy="4239450"/>
          </a:xfrm>
          <a:prstGeom prst="ellipse">
            <a:avLst/>
          </a:prstGeom>
          <a:solidFill>
            <a:srgbClr val="00941F"/>
          </a:solidFill>
          <a:ln>
            <a:solidFill>
              <a:srgbClr val="009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развития научно-исследовательского потенциала школьников,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профориентации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гнутая вниз стрелка 6"/>
          <p:cNvSpPr/>
          <p:nvPr/>
        </p:nvSpPr>
        <p:spPr>
          <a:xfrm rot="10800000">
            <a:off x="7732882" y="1234709"/>
            <a:ext cx="2797790" cy="1435595"/>
          </a:xfrm>
          <a:prstGeom prst="curvedUpArrow">
            <a:avLst/>
          </a:prstGeom>
          <a:solidFill>
            <a:srgbClr val="00941F"/>
          </a:solidFill>
          <a:ln>
            <a:solidFill>
              <a:srgbClr val="009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низ стрелка 10"/>
          <p:cNvSpPr/>
          <p:nvPr/>
        </p:nvSpPr>
        <p:spPr>
          <a:xfrm>
            <a:off x="1709711" y="5250902"/>
            <a:ext cx="2797790" cy="1435595"/>
          </a:xfrm>
          <a:prstGeom prst="curvedUpArrow">
            <a:avLst/>
          </a:prstGeom>
          <a:solidFill>
            <a:srgbClr val="00941F"/>
          </a:solidFill>
          <a:ln>
            <a:solidFill>
              <a:srgbClr val="009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-64497" y="3811137"/>
            <a:ext cx="3245083" cy="1821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Решение по преобразованию окружающих условий принимают школьники совместно с педагогами </a:t>
            </a:r>
            <a:endParaRPr lang="ru-RU" sz="1800" b="1" dirty="0">
              <a:solidFill>
                <a:srgbClr val="008CFE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8908131" y="2676275"/>
            <a:ext cx="3245083" cy="1821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Инструмент реализации –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1800" b="1" dirty="0" smtClean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нициативное бюджетирование</a:t>
            </a:r>
            <a:endParaRPr lang="ru-RU" sz="1800" b="1" dirty="0">
              <a:solidFill>
                <a:srgbClr val="008CFE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79587" y="1241121"/>
            <a:ext cx="3594415" cy="1821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Вклад вуза-участника Евразийского научно-образовательного </a:t>
            </a:r>
            <a:r>
              <a:rPr lang="ru-RU" sz="1800" b="1" dirty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центра </a:t>
            </a:r>
            <a:r>
              <a:rPr lang="ru-RU" sz="1800" b="1" dirty="0" smtClean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РБ в </a:t>
            </a:r>
            <a:r>
              <a:rPr lang="ru-RU" sz="1800" b="1" dirty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реализацию проектов</a:t>
            </a:r>
            <a:r>
              <a:rPr lang="ru-RU" sz="1800" b="1" dirty="0" smtClean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800" b="1" dirty="0">
              <a:solidFill>
                <a:srgbClr val="008CFE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7644641" y="5467940"/>
            <a:ext cx="4593897" cy="1243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Вклад </a:t>
            </a:r>
            <a:r>
              <a:rPr lang="ru-RU" sz="1800" b="1" dirty="0" smtClean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предприятия </a:t>
            </a:r>
            <a:r>
              <a:rPr lang="ru-RU" sz="1800" b="1" dirty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реального сектора экономики </a:t>
            </a:r>
            <a:r>
              <a:rPr lang="ru-RU" sz="1800" b="1" dirty="0" smtClean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в реализацию проектов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2088644">
            <a:off x="2489792" y="2739046"/>
            <a:ext cx="1001798" cy="341194"/>
          </a:xfrm>
          <a:prstGeom prst="rightArrow">
            <a:avLst/>
          </a:prstGeom>
          <a:solidFill>
            <a:srgbClr val="00941F"/>
          </a:solidFill>
          <a:ln>
            <a:solidFill>
              <a:srgbClr val="009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12310497">
            <a:off x="7881343" y="4760828"/>
            <a:ext cx="1001798" cy="341194"/>
          </a:xfrm>
          <a:prstGeom prst="rightArrow">
            <a:avLst/>
          </a:prstGeom>
          <a:solidFill>
            <a:srgbClr val="00941F"/>
          </a:solidFill>
          <a:ln>
            <a:solidFill>
              <a:srgbClr val="009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749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1393" y="237049"/>
            <a:ext cx="9999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требования к участию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проекте по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созданию сети предуниверсариев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8E6B40B6-BB02-4A35-AF31-5FEBD7D56D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5647174"/>
              </p:ext>
            </p:extLst>
          </p:nvPr>
        </p:nvGraphicFramePr>
        <p:xfrm>
          <a:off x="2889049" y="6308417"/>
          <a:ext cx="11118907" cy="5559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Овал 5"/>
          <p:cNvSpPr/>
          <p:nvPr/>
        </p:nvSpPr>
        <p:spPr>
          <a:xfrm>
            <a:off x="354842" y="1460310"/>
            <a:ext cx="696036" cy="646548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2864" y="1518416"/>
            <a:ext cx="40124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основывается на проектном </a:t>
            </a:r>
            <a:endParaRPr lang="ru-RU" dirty="0" smtClean="0">
              <a:solidFill>
                <a:srgbClr val="241B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ru-RU" dirty="0" smtClean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предложении</a:t>
            </a: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инициированном </a:t>
            </a:r>
            <a:endParaRPr lang="ru-RU" dirty="0" smtClean="0">
              <a:solidFill>
                <a:srgbClr val="241B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ru-RU" dirty="0" smtClean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группой </a:t>
            </a: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педагогов и обучающихся </a:t>
            </a:r>
            <a:endParaRPr lang="ru-RU" dirty="0" smtClean="0">
              <a:solidFill>
                <a:srgbClr val="241B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ru-RU" dirty="0" smtClean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</a:t>
            </a: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старше 14 лет</a:t>
            </a:r>
          </a:p>
        </p:txBody>
      </p:sp>
      <p:sp>
        <p:nvSpPr>
          <p:cNvPr id="13" name="Овал 12"/>
          <p:cNvSpPr/>
          <p:nvPr/>
        </p:nvSpPr>
        <p:spPr>
          <a:xfrm>
            <a:off x="308475" y="3105726"/>
            <a:ext cx="696036" cy="646548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35917" y="3243967"/>
            <a:ext cx="49268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None/>
            </a:pP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Минимальный размер </a:t>
            </a:r>
            <a:r>
              <a:rPr lang="ru-RU" dirty="0" err="1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софинансирования</a:t>
            </a: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solidFill>
                <a:srgbClr val="241B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itchFamily="34" charset="0"/>
              <a:buNone/>
            </a:pPr>
            <a:r>
              <a:rPr lang="ru-RU" dirty="0" smtClean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стороны МО: </a:t>
            </a:r>
            <a:r>
              <a:rPr lang="ru-RU" b="1" dirty="0" smtClean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b="1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от запрашиваемой </a:t>
            </a:r>
            <a:endParaRPr lang="ru-RU" b="1" dirty="0" smtClean="0">
              <a:solidFill>
                <a:srgbClr val="241B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itchFamily="34" charset="0"/>
              <a:buNone/>
            </a:pPr>
            <a:r>
              <a:rPr lang="ru-RU" b="1" dirty="0" smtClean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</a:t>
            </a:r>
            <a:endParaRPr lang="ru-RU" b="1" dirty="0">
              <a:solidFill>
                <a:srgbClr val="241B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32709" y="4784359"/>
            <a:ext cx="696036" cy="646548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04511" y="4830742"/>
            <a:ext cx="5158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реализации проекта методического </a:t>
            </a:r>
            <a:endParaRPr lang="ru-RU" dirty="0" smtClean="0">
              <a:solidFill>
                <a:srgbClr val="241B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ru-RU" dirty="0" smtClean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объединения </a:t>
            </a: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педагогов (учителей) </a:t>
            </a:r>
            <a:endParaRPr lang="ru-RU" dirty="0" smtClean="0">
              <a:solidFill>
                <a:srgbClr val="241B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ru-RU" dirty="0" smtClean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соответствующего </a:t>
            </a: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профиля, </a:t>
            </a:r>
            <a:endParaRPr lang="ru-RU" dirty="0" smtClean="0">
              <a:solidFill>
                <a:srgbClr val="241B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ru-RU" dirty="0" smtClean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котором создается </a:t>
            </a:r>
            <a:r>
              <a:rPr lang="ru-RU" dirty="0" err="1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предуниверсарий</a:t>
            </a:r>
            <a:endParaRPr lang="ru-RU" dirty="0">
              <a:solidFill>
                <a:srgbClr val="241B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771564" y="1472033"/>
            <a:ext cx="696036" cy="646548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614121" y="1610015"/>
            <a:ext cx="3050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Font typeface="Arial" pitchFamily="34" charset="0"/>
              <a:buNone/>
            </a:pP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 школа </a:t>
            </a:r>
            <a:r>
              <a:rPr lang="ru-RU" b="1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один проект</a:t>
            </a:r>
          </a:p>
        </p:txBody>
      </p:sp>
      <p:sp>
        <p:nvSpPr>
          <p:cNvPr id="18" name="Овал 17"/>
          <p:cNvSpPr/>
          <p:nvPr/>
        </p:nvSpPr>
        <p:spPr>
          <a:xfrm>
            <a:off x="6771564" y="2715933"/>
            <a:ext cx="696036" cy="646548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524466" y="279690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None/>
            </a:pP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реализации проекта </a:t>
            </a:r>
            <a:endParaRPr lang="ru-RU" dirty="0" smtClean="0">
              <a:solidFill>
                <a:srgbClr val="241B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ru-RU" dirty="0" smtClean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образовательной </a:t>
            </a: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высшего </a:t>
            </a:r>
            <a:endParaRPr lang="ru-RU" dirty="0" smtClean="0">
              <a:solidFill>
                <a:srgbClr val="241B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ru-RU" dirty="0" smtClean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- участницы </a:t>
            </a: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Евразийского </a:t>
            </a:r>
            <a:endParaRPr lang="ru-RU" dirty="0" smtClean="0">
              <a:solidFill>
                <a:srgbClr val="241B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ru-RU" dirty="0" smtClean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научно-образовательного </a:t>
            </a: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</a:t>
            </a:r>
            <a:endParaRPr lang="ru-RU" dirty="0" smtClean="0">
              <a:solidFill>
                <a:srgbClr val="241B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ru-RU" dirty="0" smtClean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мирового </a:t>
            </a: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</a:t>
            </a:r>
          </a:p>
        </p:txBody>
      </p:sp>
      <p:sp>
        <p:nvSpPr>
          <p:cNvPr id="20" name="Овал 19"/>
          <p:cNvSpPr/>
          <p:nvPr/>
        </p:nvSpPr>
        <p:spPr>
          <a:xfrm>
            <a:off x="6771564" y="4642542"/>
            <a:ext cx="696036" cy="646548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24466" y="483074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Участие предприятия реального сектора </a:t>
            </a:r>
            <a:endParaRPr lang="ru-RU" dirty="0" smtClean="0">
              <a:solidFill>
                <a:srgbClr val="241B8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ru-RU" dirty="0" smtClean="0">
                <a:solidFill>
                  <a:srgbClr val="241B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экономики</a:t>
            </a: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оказывающего </a:t>
            </a:r>
            <a:endParaRPr lang="ru-RU" dirty="0" smtClean="0">
              <a:solidFill>
                <a:srgbClr val="241B8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ru-RU" dirty="0" err="1" smtClean="0">
                <a:solidFill>
                  <a:srgbClr val="241B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софинансирование</a:t>
            </a:r>
            <a:r>
              <a:rPr lang="ru-RU" dirty="0" smtClean="0">
                <a:solidFill>
                  <a:srgbClr val="241B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проекта </a:t>
            </a:r>
            <a:endParaRPr lang="ru-RU" dirty="0" smtClean="0">
              <a:solidFill>
                <a:srgbClr val="241B8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ru-RU" dirty="0" smtClean="0">
                <a:solidFill>
                  <a:srgbClr val="241B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денежной и </a:t>
            </a:r>
            <a:r>
              <a:rPr lang="ru-RU" dirty="0" err="1">
                <a:solidFill>
                  <a:srgbClr val="241B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неденежной</a:t>
            </a: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форме) </a:t>
            </a:r>
            <a:endParaRPr lang="ru-RU" dirty="0" smtClean="0">
              <a:solidFill>
                <a:srgbClr val="241B8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ru-RU" dirty="0" smtClean="0">
                <a:solidFill>
                  <a:srgbClr val="241B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размере не менее 20% от суммы </a:t>
            </a:r>
            <a:endParaRPr lang="ru-RU" dirty="0" smtClean="0">
              <a:solidFill>
                <a:srgbClr val="241B8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ru-RU" dirty="0" smtClean="0">
                <a:solidFill>
                  <a:srgbClr val="241B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субсидии </a:t>
            </a:r>
            <a:r>
              <a:rPr lang="ru-RU" dirty="0">
                <a:solidFill>
                  <a:srgbClr val="241B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РБ</a:t>
            </a:r>
            <a:endParaRPr lang="ru-RU" dirty="0">
              <a:solidFill>
                <a:srgbClr val="241B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475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1393" y="267359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чего состоит стоимость проекта?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72A6C1B0-B93F-41FF-AFE6-E6D659800B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7734329"/>
              </p:ext>
            </p:extLst>
          </p:nvPr>
        </p:nvGraphicFramePr>
        <p:xfrm>
          <a:off x="515990" y="1905198"/>
          <a:ext cx="11225284" cy="2268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230197" y="5481955"/>
            <a:ext cx="8960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*Вклад в денежной или иной форме </a:t>
            </a:r>
            <a:endParaRPr lang="ru-RU" b="1" i="1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88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что должен быть направлен проект?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616300"/>
              </p:ext>
            </p:extLst>
          </p:nvPr>
        </p:nvGraphicFramePr>
        <p:xfrm>
          <a:off x="310662" y="2028831"/>
          <a:ext cx="6501978" cy="407471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501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47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rgbClr val="1746D6"/>
                        </a:solidFill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1746D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обустройство </a:t>
                      </a:r>
                      <a:r>
                        <a:rPr lang="ru-RU" sz="1800" b="0" dirty="0">
                          <a:solidFill>
                            <a:srgbClr val="1746D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учебных кабинетов биологии, географии, информатики, математики, физики, химии, экологии</a:t>
                      </a:r>
                      <a:r>
                        <a:rPr lang="en-US" sz="1800" b="0" dirty="0">
                          <a:solidFill>
                            <a:srgbClr val="1746D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  <a:endParaRPr lang="ru-RU" sz="1800" b="0" dirty="0">
                        <a:solidFill>
                          <a:srgbClr val="1746D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1800" b="0" dirty="0">
                        <a:solidFill>
                          <a:srgbClr val="1746D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1746D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их </a:t>
                      </a:r>
                      <a:r>
                        <a:rPr lang="ru-RU" sz="1800" b="0" dirty="0">
                          <a:solidFill>
                            <a:srgbClr val="1746D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оснащение современным оборудованием/ программным обеспечением, обустройство внутреннего интерьера помещения/ систем безопасности и др.,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1800" b="0" dirty="0">
                        <a:solidFill>
                          <a:srgbClr val="1746D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1746D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</a:t>
                      </a:r>
                      <a:r>
                        <a:rPr lang="ru-RU" sz="1800" b="0" dirty="0">
                          <a:solidFill>
                            <a:srgbClr val="1746D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классов робототехники</a:t>
                      </a:r>
                      <a:r>
                        <a:rPr lang="en-US" sz="1800" b="0" dirty="0">
                          <a:solidFill>
                            <a:srgbClr val="1746D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  <a:endParaRPr lang="ru-RU" sz="1800" b="0" dirty="0">
                        <a:solidFill>
                          <a:srgbClr val="1746D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1800" b="0" dirty="0">
                        <a:solidFill>
                          <a:srgbClr val="1746D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1746D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реализация </a:t>
                      </a:r>
                      <a:r>
                        <a:rPr lang="ru-RU" sz="1800" b="0" dirty="0">
                          <a:solidFill>
                            <a:srgbClr val="1746D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иных мероприятий по улучшению исследовательской инфраструктуры </a:t>
                      </a:r>
                      <a:r>
                        <a:rPr lang="ru-RU" sz="1800" b="0" dirty="0" smtClean="0">
                          <a:solidFill>
                            <a:srgbClr val="1746D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школы</a:t>
                      </a:r>
                      <a:endParaRPr lang="ru-RU" sz="1800" b="0" dirty="0">
                        <a:solidFill>
                          <a:srgbClr val="1746D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5B7D03-47D8-40FD-809B-314DE0F27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56" y="4066191"/>
            <a:ext cx="4265845" cy="25726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F67D52-1088-4164-A121-E093CB2C8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00" y="1274385"/>
            <a:ext cx="4265844" cy="257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7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401652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проект может включать в себя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23860" y="1637279"/>
            <a:ext cx="190985" cy="175262"/>
          </a:xfrm>
          <a:prstGeom prst="ellipse">
            <a:avLst/>
          </a:prstGeom>
          <a:solidFill>
            <a:srgbClr val="1746D6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92546" y="1492367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основных средств и материальных запасов, в том числе расходных </a:t>
            </a:r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материалов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для обеспечения реализации </a:t>
            </a:r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 в объеме, необходимом </a:t>
            </a:r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непрерывной реализации образовательного </a:t>
            </a:r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процесса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err="1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предуниверсарии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системами безопасности внутренних помещений общеобразовательной организации;</a:t>
            </a:r>
          </a:p>
          <a:p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мебели;</a:t>
            </a:r>
          </a:p>
          <a:p>
            <a:endParaRPr lang="ru-RU" dirty="0">
              <a:solidFill>
                <a:schemeClr val="dk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62446" y="1254485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solidFill>
                <a:schemeClr val="dk1"/>
              </a:solidFill>
            </a:endParaRPr>
          </a:p>
          <a:p>
            <a:endParaRPr lang="ru-RU" dirty="0">
              <a:solidFill>
                <a:schemeClr val="dk1"/>
              </a:solidFill>
            </a:endParaRPr>
          </a:p>
          <a:p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обустройство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(текущий ремонт) </a:t>
            </a:r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интерьера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внутренних помещений общеобразовательного организации;</a:t>
            </a:r>
          </a:p>
          <a:p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</a:t>
            </a:r>
          </a:p>
          <a:p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программного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обеспечения.</a:t>
            </a:r>
          </a:p>
        </p:txBody>
      </p:sp>
      <p:sp>
        <p:nvSpPr>
          <p:cNvPr id="14" name="Овал 13"/>
          <p:cNvSpPr/>
          <p:nvPr/>
        </p:nvSpPr>
        <p:spPr>
          <a:xfrm>
            <a:off x="257547" y="4115092"/>
            <a:ext cx="190985" cy="175262"/>
          </a:xfrm>
          <a:prstGeom prst="ellipse">
            <a:avLst/>
          </a:prstGeom>
          <a:solidFill>
            <a:srgbClr val="1746D6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23860" y="5451359"/>
            <a:ext cx="190985" cy="175262"/>
          </a:xfrm>
          <a:prstGeom prst="ellipse">
            <a:avLst/>
          </a:prstGeom>
          <a:solidFill>
            <a:srgbClr val="1746D6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916882" y="1931596"/>
            <a:ext cx="190985" cy="175262"/>
          </a:xfrm>
          <a:prstGeom prst="ellipse">
            <a:avLst/>
          </a:prstGeom>
          <a:solidFill>
            <a:srgbClr val="1746D6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012374" y="3816921"/>
            <a:ext cx="190985" cy="175262"/>
          </a:xfrm>
          <a:prstGeom prst="ellipse">
            <a:avLst/>
          </a:prstGeom>
          <a:solidFill>
            <a:srgbClr val="1746D6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52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что ориентироваться?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4432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443" y="4000094"/>
            <a:ext cx="3370005" cy="22477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183" y="1254744"/>
            <a:ext cx="3126013" cy="208400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99207" y="1141359"/>
            <a:ext cx="46331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 </a:t>
            </a:r>
            <a:r>
              <a:rPr lang="en-US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3D-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моделирования и инженерной 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графики;</a:t>
            </a:r>
          </a:p>
          <a:p>
            <a:pPr lvl="0">
              <a:buNone/>
            </a:pPr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</a:t>
            </a:r>
          </a:p>
          <a:p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 беспилотных летательных 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аппаратов</a:t>
            </a:r>
          </a:p>
          <a:p>
            <a:pPr lvl="0"/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 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робототехники</a:t>
            </a:r>
          </a:p>
          <a:p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Медицинский класс (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лаборатория) 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 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биологии и др.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554" y="3986328"/>
            <a:ext cx="3000932" cy="225069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052092" y="6256790"/>
            <a:ext cx="3573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Font typeface="Arial" pitchFamily="34" charset="0"/>
              <a:buNone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Медицинская лаборатория в </a:t>
            </a:r>
            <a:r>
              <a:rPr lang="ru-RU" sz="1600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ГБОУ </a:t>
            </a:r>
            <a:endParaRPr lang="ru-RU" sz="1600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itchFamily="34" charset="0"/>
              <a:buNone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</a:t>
            </a:r>
            <a:r>
              <a:rPr lang="ru-RU" sz="1600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№197 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г.Санкт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-Петербург</a:t>
            </a:r>
            <a:endParaRPr lang="ru-RU" sz="16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293162" y="6279621"/>
            <a:ext cx="2308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Font typeface="Arial" pitchFamily="34" charset="0"/>
              <a:buNone/>
            </a:pPr>
            <a:r>
              <a:rPr lang="ru-RU" sz="1600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СУНЦ МГУ — 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</a:t>
            </a:r>
          </a:p>
          <a:p>
            <a:pPr lvl="0">
              <a:buFont typeface="Arial" pitchFamily="34" charset="0"/>
              <a:buNone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</a:t>
            </a:r>
            <a:r>
              <a:rPr lang="ru-RU" sz="1600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А. Н. Колмогорова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738358" y="3346248"/>
            <a:ext cx="24156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Font typeface="Arial" pitchFamily="34" charset="0"/>
              <a:buNone/>
            </a:pPr>
            <a:r>
              <a:rPr lang="ru-RU" sz="1600" dirty="0" err="1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Предуниверсарий</a:t>
            </a:r>
            <a:r>
              <a:rPr lang="ru-RU" sz="1600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239622" y="3364717"/>
            <a:ext cx="1883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Font typeface="Arial" pitchFamily="34" charset="0"/>
              <a:buNone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Лицей </a:t>
            </a:r>
            <a:r>
              <a:rPr lang="ru-RU" sz="1600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Иннополис</a:t>
            </a:r>
            <a:endParaRPr lang="ru-RU" sz="16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440" y="1269217"/>
            <a:ext cx="3148012" cy="20955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50" y="4890722"/>
            <a:ext cx="2485375" cy="173976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185" y="6045709"/>
            <a:ext cx="2346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None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Лицей Президентской Академии - </a:t>
            </a:r>
            <a:r>
              <a:rPr lang="ru-RU" sz="1600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РАНХиГС</a:t>
            </a:r>
            <a:endParaRPr lang="ru-RU" sz="16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24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7" y="0"/>
            <a:ext cx="12189630" cy="685800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09633" y="1233178"/>
            <a:ext cx="11618951" cy="8652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866056" y="345479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Что такое инициативное 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бюджетирование?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D5FBBEE1-8992-4534-A0EF-C68244521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8" t="48898" r="50188" b="4399"/>
          <a:stretch/>
        </p:blipFill>
        <p:spPr>
          <a:xfrm>
            <a:off x="457200" y="3429000"/>
            <a:ext cx="5342996" cy="3093602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382295" y="1381078"/>
            <a:ext cx="6159182" cy="1821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Проекты инициативного бюджетирования позволяют объединить ресурсы республиканского бюджета, бюджетов муниципалитетов, финансовые и нефинансовые ресурсы местных сообществ (местных жителей, спонсоров) и направить их на решение приоритетных проблем.</a:t>
            </a:r>
          </a:p>
          <a:p>
            <a:pPr marL="0" indent="0" algn="ctr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ADB24664-0891-4EAB-85D7-61F783746F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416647"/>
              </p:ext>
            </p:extLst>
          </p:nvPr>
        </p:nvGraphicFramePr>
        <p:xfrm>
          <a:off x="5774590" y="1121268"/>
          <a:ext cx="7069023" cy="5340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9684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41714"/>
            <a:ext cx="9999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 проектных предложений на уровне школы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(общешкольное голосование)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0662" y="1565928"/>
            <a:ext cx="4621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Голосуют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ученики 7-11 классов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6882" y="2391508"/>
            <a:ext cx="6360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 проведения общешкольного голосования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инициаторы проводят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презентацию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проектного предложения.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940007"/>
              </p:ext>
            </p:extLst>
          </p:nvPr>
        </p:nvGraphicFramePr>
        <p:xfrm>
          <a:off x="190300" y="3429000"/>
          <a:ext cx="6601092" cy="30046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00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0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13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Способы организации очного формата голосования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Способы организации онлайн формата голосования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3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Школьное собрание, выбор проекта через поднятие руки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Голосование посредством  видеосвязи, выбор проекта – поднятие руки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6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Стикеры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плакаты с проектами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Чат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13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Ящик голосования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Электронное голосование в </a:t>
                      </a:r>
                      <a:r>
                        <a:rPr lang="ru-RU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соц.сетях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на сайте школы и др.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510818" y="5275275"/>
            <a:ext cx="46811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подсчета голосов избирается счетная комиссия (из числа совета обучающихся/школьников, учителей). Утверждает рейтинг проектных предложений.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081709" y="1102918"/>
            <a:ext cx="46811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Руководство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(председателем собрания)по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проведению общешкольного голосования может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осуществлять : 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директор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школы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заместитель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директора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председатель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школьного совета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79768" y="3156796"/>
            <a:ext cx="44582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проведении общешкольного голосования заполняется протокол. Ответственным за составление протокола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(секретарь собрания) может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быть 1) заместитель директора 2) председатель школьного совета 3) учитель</a:t>
            </a:r>
          </a:p>
        </p:txBody>
      </p:sp>
    </p:spTree>
    <p:extLst>
      <p:ext uri="{BB962C8B-B14F-4D97-AF65-F5344CB8AC3E}">
        <p14:creationId xmlns:p14="http://schemas.microsoft.com/office/powerpoint/2010/main" val="4256991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отбора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предуниверсарий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347479F-D844-4FE9-9830-030333F3A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2280"/>
              </p:ext>
            </p:extLst>
          </p:nvPr>
        </p:nvGraphicFramePr>
        <p:xfrm>
          <a:off x="310662" y="1686533"/>
          <a:ext cx="11330610" cy="4792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5758">
                  <a:extLst>
                    <a:ext uri="{9D8B030D-6E8A-4147-A177-3AD203B41FA5}">
                      <a16:colId xmlns:a16="http://schemas.microsoft.com/office/drawing/2014/main" val="47206490"/>
                    </a:ext>
                  </a:extLst>
                </a:gridCol>
                <a:gridCol w="3051510">
                  <a:extLst>
                    <a:ext uri="{9D8B030D-6E8A-4147-A177-3AD203B41FA5}">
                      <a16:colId xmlns:a16="http://schemas.microsoft.com/office/drawing/2014/main" val="2973792032"/>
                    </a:ext>
                  </a:extLst>
                </a:gridCol>
                <a:gridCol w="1605782">
                  <a:extLst>
                    <a:ext uri="{9D8B030D-6E8A-4147-A177-3AD203B41FA5}">
                      <a16:colId xmlns:a16="http://schemas.microsoft.com/office/drawing/2014/main" val="2526669995"/>
                    </a:ext>
                  </a:extLst>
                </a:gridCol>
                <a:gridCol w="5887560">
                  <a:extLst>
                    <a:ext uri="{9D8B030D-6E8A-4147-A177-3AD203B41FA5}">
                      <a16:colId xmlns:a16="http://schemas.microsoft.com/office/drawing/2014/main" val="554367150"/>
                    </a:ext>
                  </a:extLst>
                </a:gridCol>
              </a:tblGrid>
              <a:tr h="415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64" marR="3426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Критерий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64" marR="34264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64" marR="342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5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баллов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64" marR="34264" marT="0" marB="0"/>
                </a:tc>
                <a:extLst>
                  <a:ext uri="{0D108BD9-81ED-4DB2-BD59-A6C34878D82A}">
                    <a16:rowId xmlns:a16="http://schemas.microsoft.com/office/drawing/2014/main" val="746242522"/>
                  </a:ext>
                </a:extLst>
              </a:tr>
              <a:tr h="24798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I «Количественные показатели»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64" marR="342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874627"/>
                  </a:ext>
                </a:extLst>
              </a:tr>
              <a:tr h="3195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64" marR="342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обучающихся общеобразовательной организации, принявших участие в школьном голосовании по выдвижению проектов инициативного  бюджетирования, от числа обучающихся общеобразовательной организации, имеющих право голоса по отбору проектного предложения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64" marR="3426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баллов – в голосовании приняло участие более 80% обучающихся общеобразовательной организации, имеющих право голоса по отбору проектного предложения;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баллов – в голосовании приняло участие от 60 до 80% обучающихся общеобразовательной организации, имеющих право голоса по отбору проектного предложения;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баллов –  в голосовании приняло участие от 40 до 60% обучающихся общеобразовательной организации, имеющих право голоса по отбору проектного предложения;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баллов – в голосовании приняло участие от 20 до 40% обучающихся общеобразовательной организации, имеющих право голоса по отбору проектного предложения;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баллов – в голосовании приняло участие менее 20% обучающихся общеобразовательной организации, имеющих право голоса по отбору проектного предложения.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64" marR="34264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баллов – в голосовании приняло участие более 80% обучающихся общеобразовательной организации;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баллов – в голосовании приняло участие от 60 до 80% обучающихся общеобразовательной организации;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баллов –  в голосовании приняло участие от 40 до 60% обучающихся общеобразовательной организации;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баллов – в голосовании приняло участие от 20 до 40% обучающихся общеобразовательной организации;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баллов – в голосовании приняло участие менее 20% обучающихся общеобразовательной организации.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64" marR="34264" marT="0" marB="0"/>
                </a:tc>
                <a:extLst>
                  <a:ext uri="{0D108BD9-81ED-4DB2-BD59-A6C34878D82A}">
                    <a16:rowId xmlns:a16="http://schemas.microsoft.com/office/drawing/2014/main" val="1098881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7551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отбора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предуниверсарий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27D399D1-0B8E-4DBE-A9FE-DEABA28C5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419465"/>
              </p:ext>
            </p:extLst>
          </p:nvPr>
        </p:nvGraphicFramePr>
        <p:xfrm>
          <a:off x="407504" y="1254485"/>
          <a:ext cx="11376991" cy="47054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8973">
                  <a:extLst>
                    <a:ext uri="{9D8B030D-6E8A-4147-A177-3AD203B41FA5}">
                      <a16:colId xmlns:a16="http://schemas.microsoft.com/office/drawing/2014/main" val="4056531816"/>
                    </a:ext>
                  </a:extLst>
                </a:gridCol>
                <a:gridCol w="4676356">
                  <a:extLst>
                    <a:ext uri="{9D8B030D-6E8A-4147-A177-3AD203B41FA5}">
                      <a16:colId xmlns:a16="http://schemas.microsoft.com/office/drawing/2014/main" val="4051882370"/>
                    </a:ext>
                  </a:extLst>
                </a:gridCol>
                <a:gridCol w="5911662">
                  <a:extLst>
                    <a:ext uri="{9D8B030D-6E8A-4147-A177-3AD203B41FA5}">
                      <a16:colId xmlns:a16="http://schemas.microsoft.com/office/drawing/2014/main" val="1208596668"/>
                    </a:ext>
                  </a:extLst>
                </a:gridCol>
              </a:tblGrid>
              <a:tr h="15706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137" marR="5213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Количество инициативных проектов, выдвинутых на школьное голосование по выдвижению проектов инициативного бюджетирования 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 баллов – на школьном голосовании представлено 5 и более инициативных проектов;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баллов – на школьном голосовании представлено 3 – 4 инициативных проекта;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 баллов – на школьном голосовании представлено  2 и менее инициативных проекта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4072556"/>
                  </a:ext>
                </a:extLst>
              </a:tr>
              <a:tr h="29353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137" marR="521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Эффективность фандрайзинговой кампании по привлечению добровольных пожертвований в денежной или иной форме на реализацию инициативного проекта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 баллов – объем привлеченного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софинансирования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35% и более;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15 баллов – объем привлеченного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софинансирования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от 30 до 35%;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 баллов – объем привлеченного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софинансирования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от 25 до 30%;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баллов – объем привлеченного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софинансирования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от 20 до 25%;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 баллов – объем привлеченного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софинансирования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менее 20%.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8551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024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отбора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предуниверсарий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2C675E1-40CD-495E-BA57-6F12831158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899780"/>
              </p:ext>
            </p:extLst>
          </p:nvPr>
        </p:nvGraphicFramePr>
        <p:xfrm>
          <a:off x="294479" y="1145302"/>
          <a:ext cx="11603042" cy="54491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4649">
                  <a:extLst>
                    <a:ext uri="{9D8B030D-6E8A-4147-A177-3AD203B41FA5}">
                      <a16:colId xmlns:a16="http://schemas.microsoft.com/office/drawing/2014/main" val="3229686439"/>
                    </a:ext>
                  </a:extLst>
                </a:gridCol>
                <a:gridCol w="1532355">
                  <a:extLst>
                    <a:ext uri="{9D8B030D-6E8A-4147-A177-3AD203B41FA5}">
                      <a16:colId xmlns:a16="http://schemas.microsoft.com/office/drawing/2014/main" val="624767428"/>
                    </a:ext>
                  </a:extLst>
                </a:gridCol>
                <a:gridCol w="9266038">
                  <a:extLst>
                    <a:ext uri="{9D8B030D-6E8A-4147-A177-3AD203B41FA5}">
                      <a16:colId xmlns:a16="http://schemas.microsoft.com/office/drawing/2014/main" val="209823080"/>
                    </a:ext>
                  </a:extLst>
                </a:gridCol>
              </a:tblGrid>
              <a:tr h="29647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Группа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«Качественные показатели»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123" marR="561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993414"/>
                  </a:ext>
                </a:extLst>
              </a:tr>
              <a:tr h="3267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123" marR="561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a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Вовлечение в реализацию проекта обучающихся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общеобразовательной организации, принявших участие в общешкольном голосовании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 баллов – высокий уровень вовлеченности обучающихся в реализацию проекта, для городских округов – в реализации проекта примет участие более 50% обучающихся общеобразовательной организации от числа участников общешкольного голосования, для муниципальных районов – в реализации проекта примет участие более 45% обучающихся общеобразовательной организации от числа участников общешкольного голосования;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15 баллов – средний уровень вовлеченности обучающихся в реализацию проекта, для городских округов – в реализации проекта примет участие от 45% до 50% обучающихся общеобразовательной организации от числа участников общешкольного голосования, для муниципальных районов – от 40% до 45% обучающихся общеобразовательной организации от числа участников общешкольного голосования;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 баллов – низкий уровень вовлеченности обучающихся в реализацию проекта, для городских округов – в реализации проекта примет участие от 40% до 45% обучающихся общеобразовательной организации от числа участников общешкольного голосования, для муниципальных районов – в реализации проекта примет участие от 35% до 40% обучающихся общеобразовательной организации от числа участников общешкольного голосования;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баллов – очень низкий уровень вовлеченности обучающихся в реализацию проекта, для городских округов – в реализации проекта примет участие менее 40% обучающихся общеобразовательной организации от числа участников общешкольного голосования, для муниципальных районов – в реализации проекта примет участие менее 35% обучающихся общеобразовательной организации от числа участников общешкольного голосования;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 баллов – в непосредственной реализации проекта не задействованы обучающиеся общеобразовательной организации.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814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отбора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предуниверсарий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541A9FF-C83B-437E-85AD-53855B8699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459060"/>
              </p:ext>
            </p:extLst>
          </p:nvPr>
        </p:nvGraphicFramePr>
        <p:xfrm>
          <a:off x="310662" y="1418258"/>
          <a:ext cx="11634471" cy="490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6828">
                  <a:extLst>
                    <a:ext uri="{9D8B030D-6E8A-4147-A177-3AD203B41FA5}">
                      <a16:colId xmlns:a16="http://schemas.microsoft.com/office/drawing/2014/main" val="4091109405"/>
                    </a:ext>
                  </a:extLst>
                </a:gridCol>
                <a:gridCol w="3041354">
                  <a:extLst>
                    <a:ext uri="{9D8B030D-6E8A-4147-A177-3AD203B41FA5}">
                      <a16:colId xmlns:a16="http://schemas.microsoft.com/office/drawing/2014/main" val="3622179237"/>
                    </a:ext>
                  </a:extLst>
                </a:gridCol>
                <a:gridCol w="7786289">
                  <a:extLst>
                    <a:ext uri="{9D8B030D-6E8A-4147-A177-3AD203B41FA5}">
                      <a16:colId xmlns:a16="http://schemas.microsoft.com/office/drawing/2014/main" val="392199536"/>
                    </a:ext>
                  </a:extLst>
                </a:gridCol>
              </a:tblGrid>
              <a:tr h="40273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613" marR="326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Качество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презентационного материала и проведенной информационной кампании по продвижению проекта в социальных сетях, средствах массовой информации, блогах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ru-RU" sz="14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баллов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высокий уровень презентационного материала и информационной кампании по продвижению проекта, в составе заявки представлены презентация проекта (содержит цель, задачи проекта, паспорт проекта, ожидаемые результаты и мероприятия по продвижению и отбору проекта) и отчет о проведенной информационной кампании по продвижению проекта в социальных сетях, блогах (не менее 15 публикаций), средствах массовой информации (не менее 5 публикаций)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баллов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средний уровень презентационного материала (не содержит одного или нескольких элементов – цель, задачи проекта, паспорт проекта, ожидаемые результаты и мероприятия по продвижению и отбору проекта) и информационной кампании по продвижению проекта, в составе заявки представлены презентация проекта или отчет о проведенной информационной кампании по продвижению проекта в социальных сетях, блогах, средствах массовой информации или, при наличии обоих документов в отчете о проведенной информационной кампании по продвижению проекта пороговые значения публикаций ниже, чем установлены для высокого уровня презентационного материала и информационной кампании по продвижению проекта;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 баллов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– низкий уровень презентационного материала и информационной кампании по продвижению проекта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9636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030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отбора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предуниверсарий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541A9FF-C83B-437E-85AD-53855B8699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96814"/>
              </p:ext>
            </p:extLst>
          </p:nvPr>
        </p:nvGraphicFramePr>
        <p:xfrm>
          <a:off x="310662" y="1801504"/>
          <a:ext cx="11634471" cy="3698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6828">
                  <a:extLst>
                    <a:ext uri="{9D8B030D-6E8A-4147-A177-3AD203B41FA5}">
                      <a16:colId xmlns:a16="http://schemas.microsoft.com/office/drawing/2014/main" val="4091109405"/>
                    </a:ext>
                  </a:extLst>
                </a:gridCol>
                <a:gridCol w="3041354">
                  <a:extLst>
                    <a:ext uri="{9D8B030D-6E8A-4147-A177-3AD203B41FA5}">
                      <a16:colId xmlns:a16="http://schemas.microsoft.com/office/drawing/2014/main" val="3622179237"/>
                    </a:ext>
                  </a:extLst>
                </a:gridCol>
                <a:gridCol w="7786289">
                  <a:extLst>
                    <a:ext uri="{9D8B030D-6E8A-4147-A177-3AD203B41FA5}">
                      <a16:colId xmlns:a16="http://schemas.microsoft.com/office/drawing/2014/main" val="392199536"/>
                    </a:ext>
                  </a:extLst>
                </a:gridCol>
              </a:tblGrid>
              <a:tr h="36985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613" marR="326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a-RU" sz="14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Оценка вклада образовательной организации высшего образования, участвующей в проекте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 баллов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– вуз проводит повышение квалификации педагогов по профильному направлению, реализует дополнительную образовательную программу для профильных классов, организует летние образовательные школы, организует проведение научно-образовательных мероприятий на территории кампуса университета;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15 баллов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вуз проводит повышение квалификации педагогов по профильному направлению, реализует дополнительную образовательную программу для профильных классов, организует проведение научно-образовательных мероприятий на территории кампуса университета;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 баллов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 вуз проводит повышение квалификации педагогов по профильному направлению, реализует дополнительную образовательную программу для профильных классов;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баллов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вуз реализует дополнительную образовательную программу для профильных классов;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 баллов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отсутствие в заявке информации о вкладе университета.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9636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1970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2513" y="1254483"/>
            <a:ext cx="1012663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для связи:</a:t>
            </a:r>
          </a:p>
          <a:p>
            <a:pPr lvl="0" algn="ctr">
              <a:buNone/>
            </a:pPr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Насретдинова Лия </a:t>
            </a:r>
            <a:r>
              <a:rPr lang="ru-RU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Фаритовна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руководитель Центра изучения гражданских инициатив, </a:t>
            </a:r>
          </a:p>
          <a:p>
            <a:pPr lvl="0">
              <a:buNone/>
            </a:pP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(927) 314-86-90, 8 (927) 346-65-06</a:t>
            </a:r>
          </a:p>
          <a:p>
            <a:pPr lvl="0">
              <a:buNone/>
            </a:pPr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ru-RU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Асылгужин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Рафиль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Рифгатович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сотрудник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изучения гражданских 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инициатив,          8 (937) 334-07-48</a:t>
            </a:r>
          </a:p>
          <a:p>
            <a:pPr lvl="0">
              <a:buNone/>
            </a:pPr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ru-RU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Колечкина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Мария Александровна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сотрудник Центра изучения гражданских инициатив, 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8 (917) 494-01-38</a:t>
            </a:r>
          </a:p>
          <a:p>
            <a:pPr lvl="0">
              <a:buNone/>
            </a:pPr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Пестова Оксана Георгиевна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сотрудник Центра изучения гражданских инициатив,        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8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987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614-34-57</a:t>
            </a:r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en-US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csci@nocrb.ru</a:t>
            </a:r>
            <a:r>
              <a:rPr lang="ru-RU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129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1746" y="166167"/>
            <a:ext cx="9999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ИБ с вовлечением школьников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 развитию предуниверсариев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09633" y="1233178"/>
            <a:ext cx="11618951" cy="8652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 Главы РБ от 06.09.2021 г. № УГ-473 «Реализация проектов инициативного бюджетирования, основанных на инициативах школьников, и по развитию сети предуниверсариев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муниципальных образованиях РБ»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645346" y="2275658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800" b="1" dirty="0">
                <a:solidFill>
                  <a:srgbClr val="0094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ИБ, основанные на инициативах школьников: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18715" y="2304621"/>
            <a:ext cx="3652161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800" b="1" dirty="0">
                <a:solidFill>
                  <a:srgbClr val="0094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ИБ по развитию сети предуниверсариев: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9004460" y="3514793"/>
            <a:ext cx="2834639" cy="1704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пилотном году реализуется в 20 муниципалитетах</a:t>
            </a: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57200" y="3505266"/>
            <a:ext cx="2900148" cy="1033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пилотном году реализуется в 5 муниципалитетах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457201" y="4970126"/>
            <a:ext cx="3002667" cy="116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бщий </a:t>
            </a: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субсидии составляет 10 млн руб. 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9004460" y="5054054"/>
            <a:ext cx="3002477" cy="996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</a:t>
            </a: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субсидии составляет 30 млн. руб.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76" y="2707706"/>
            <a:ext cx="4651936" cy="3101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62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7166" y="264282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Суть проекта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ИБ, основанных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инициативах школьников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6718708" y="4257533"/>
            <a:ext cx="5190389" cy="1210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3499338" y="1752731"/>
            <a:ext cx="3616657" cy="3352537"/>
          </a:xfrm>
          <a:prstGeom prst="ellipse">
            <a:avLst/>
          </a:prstGeom>
          <a:solidFill>
            <a:srgbClr val="00941F"/>
          </a:solidFill>
          <a:ln>
            <a:solidFill>
              <a:srgbClr val="009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Улучшение среды обучения, воспитания, развития обучающихся (в границах территории школы)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гнутая вниз стрелка 6"/>
          <p:cNvSpPr/>
          <p:nvPr/>
        </p:nvSpPr>
        <p:spPr>
          <a:xfrm rot="10800000">
            <a:off x="7915007" y="1453075"/>
            <a:ext cx="2797790" cy="1435595"/>
          </a:xfrm>
          <a:prstGeom prst="curvedUpArrow">
            <a:avLst/>
          </a:prstGeom>
          <a:solidFill>
            <a:srgbClr val="00941F"/>
          </a:solidFill>
          <a:ln>
            <a:solidFill>
              <a:srgbClr val="009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низ стрелка 10"/>
          <p:cNvSpPr/>
          <p:nvPr/>
        </p:nvSpPr>
        <p:spPr>
          <a:xfrm>
            <a:off x="829588" y="5027350"/>
            <a:ext cx="2797790" cy="1435595"/>
          </a:xfrm>
          <a:prstGeom prst="curvedUpArrow">
            <a:avLst/>
          </a:prstGeom>
          <a:solidFill>
            <a:srgbClr val="00941F"/>
          </a:solidFill>
          <a:ln>
            <a:solidFill>
              <a:srgbClr val="009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-136477" y="3429000"/>
            <a:ext cx="3245083" cy="1821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Решение по преобразованию окружающих условий принимают школьники </a:t>
            </a:r>
            <a:endParaRPr lang="ru-RU" sz="1800" b="1" dirty="0">
              <a:solidFill>
                <a:srgbClr val="008CFE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8664014" y="3302212"/>
            <a:ext cx="3245083" cy="1821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Инструмент реализации –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1800" b="1" dirty="0" smtClean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нициативное бюджетирование</a:t>
            </a:r>
            <a:endParaRPr lang="ru-RU" sz="1800" b="1" dirty="0">
              <a:solidFill>
                <a:srgbClr val="008CFE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88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1746" y="43338"/>
            <a:ext cx="9999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Календарный план реализации проектов на 2021 год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13" y="1069771"/>
            <a:ext cx="9957131" cy="57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5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458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3393" y="66233"/>
            <a:ext cx="9999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требования к участию по проектам ИБ, основанных на инициативах школьников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6718708" y="4257533"/>
            <a:ext cx="5190389" cy="1210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40872029-A9FB-44D0-8FE5-9586247E1D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0218507"/>
              </p:ext>
            </p:extLst>
          </p:nvPr>
        </p:nvGraphicFramePr>
        <p:xfrm>
          <a:off x="1735198" y="1058798"/>
          <a:ext cx="8719234" cy="5799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386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что должен быть направлен проект?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5469" y="2118581"/>
            <a:ext cx="102967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исследовательских, образовательных, просветительских, спортивных и творческих мероприятий;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обустройство зон отдыха для обучающихся, музыкальных и телевизионных студий и медиа-центров, кинозалов</a:t>
            </a:r>
            <a:r>
              <a:rPr lang="en-US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оснащение 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спортивных площадок и залов</a:t>
            </a:r>
            <a:r>
              <a:rPr lang="en-US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других мероприятий по улучшению территории и инфраструктуры общеобразовательной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379387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что должен быть направлен проект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(Примеры )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56954" y="1098846"/>
            <a:ext cx="56283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dirty="0" err="1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квесты</a:t>
            </a: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изучению истории родного края;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научно-образовательные шоу (химические, физические эксперименты и др</a:t>
            </a: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.),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школьный сабантуй;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постановка 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пьесы, шоу </a:t>
            </a: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талантов;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 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мобильной </a:t>
            </a: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фотосъемке; турнир 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настольным играм и др.</a:t>
            </a:r>
          </a:p>
          <a:p>
            <a:pPr>
              <a:defRPr/>
            </a:pP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51">
            <a:off x="7221745" y="1279789"/>
            <a:ext cx="1795321" cy="13464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4082" y="1443117"/>
            <a:ext cx="145123" cy="1896777"/>
          </a:xfrm>
          <a:prstGeom prst="rect">
            <a:avLst/>
          </a:prstGeom>
          <a:solidFill>
            <a:srgbClr val="1746D6"/>
          </a:solidFill>
          <a:ln>
            <a:solidFill>
              <a:srgbClr val="174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17488" y="4160742"/>
            <a:ext cx="145123" cy="1896777"/>
          </a:xfrm>
          <a:prstGeom prst="rect">
            <a:avLst/>
          </a:prstGeom>
          <a:solidFill>
            <a:srgbClr val="1746D6"/>
          </a:solidFill>
          <a:ln>
            <a:solidFill>
              <a:srgbClr val="174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76088" y="3816470"/>
            <a:ext cx="5939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обустройство зон отдыха в школе: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яркий 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 интерьера;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диваны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пуфы, стулья, столы,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 подоконников для </a:t>
            </a: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сиденья и 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</a:t>
            </a: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Малые архитектурные формы;</a:t>
            </a: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настольные игры, игровые </a:t>
            </a: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приставки 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</a:p>
          <a:p>
            <a:pPr>
              <a:defRPr/>
            </a:pP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084" y="3769898"/>
            <a:ext cx="3600400" cy="2401467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7185300" y="6141019"/>
            <a:ext cx="4481095" cy="1821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Лицей НИУ ВШЭ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6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2725</TotalTime>
  <Words>3754</Words>
  <Application>Microsoft Office PowerPoint</Application>
  <PresentationFormat>Широкоэкранный</PresentationFormat>
  <Paragraphs>488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ПК03 тип 1</dc:creator>
  <cp:lastModifiedBy>1</cp:lastModifiedBy>
  <cp:revision>145</cp:revision>
  <dcterms:created xsi:type="dcterms:W3CDTF">2021-09-15T11:41:56Z</dcterms:created>
  <dcterms:modified xsi:type="dcterms:W3CDTF">2021-10-15T06:30:29Z</dcterms:modified>
</cp:coreProperties>
</file>